
<file path=[Content_Types].xml><?xml version="1.0" encoding="utf-8"?>
<Types xmlns="http://schemas.openxmlformats.org/package/2006/content-types">
  <Default Extension="jpeg" ContentType="image/jpeg"/>
  <Default Extension="jpg"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media/image19.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8" r:id="rId2"/>
    <p:sldId id="400" r:id="rId3"/>
    <p:sldId id="401" r:id="rId4"/>
    <p:sldId id="338" r:id="rId5"/>
    <p:sldId id="398" r:id="rId6"/>
    <p:sldId id="386" r:id="rId7"/>
    <p:sldId id="387" r:id="rId8"/>
    <p:sldId id="379" r:id="rId9"/>
    <p:sldId id="380" r:id="rId10"/>
    <p:sldId id="381" r:id="rId11"/>
    <p:sldId id="391" r:id="rId12"/>
    <p:sldId id="392" r:id="rId13"/>
    <p:sldId id="393" r:id="rId14"/>
    <p:sldId id="402" r:id="rId15"/>
    <p:sldId id="403" r:id="rId16"/>
    <p:sldId id="405" r:id="rId17"/>
    <p:sldId id="394" r:id="rId18"/>
    <p:sldId id="382" r:id="rId19"/>
    <p:sldId id="395" r:id="rId20"/>
    <p:sldId id="383" r:id="rId21"/>
    <p:sldId id="384" r:id="rId22"/>
    <p:sldId id="385" r:id="rId23"/>
    <p:sldId id="265" r:id="rId24"/>
    <p:sldId id="272" r:id="rId25"/>
    <p:sldId id="396" r:id="rId26"/>
    <p:sldId id="397" r:id="rId27"/>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6" d="100"/>
          <a:sy n="46" d="100"/>
        </p:scale>
        <p:origin x="221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i%20Moussa\Desktop\Factshee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ai%20Moussa\Desktop\Factshee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en-GB" sz="1400" b="1" i="0" cap="all" baseline="0">
                <a:effectLst/>
              </a:rPr>
              <a:t>% Unemployed by education Status</a:t>
            </a:r>
          </a:p>
          <a:p>
            <a:pPr>
              <a:defRPr/>
            </a:pPr>
            <a:r>
              <a:rPr lang="en-GB" sz="1400" b="1" i="0" cap="all" baseline="0">
                <a:effectLst/>
              </a:rPr>
              <a:t>(2019)</a:t>
            </a:r>
            <a:endParaRPr lang="en-US" sz="1400">
              <a:effectLst/>
            </a:endParaRPr>
          </a:p>
        </c:rich>
      </c:tx>
      <c:layout>
        <c:manualLayout>
          <c:xMode val="edge"/>
          <c:yMode val="edge"/>
          <c:x val="8.1465223097112863E-2"/>
          <c:y val="1.3888888888888888E-2"/>
        </c:manualLayout>
      </c:layout>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doughnutChart>
        <c:varyColors val="1"/>
        <c:ser>
          <c:idx val="0"/>
          <c:order val="0"/>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487-45F8-94E4-32B84C6FAC5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487-45F8-94E4-32B84C6FAC5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487-45F8-94E4-32B84C6FAC5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487-45F8-94E4-32B84C6FAC5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487-45F8-94E4-32B84C6FAC58}"/>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B487-45F8-94E4-32B84C6FAC58}"/>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B487-45F8-94E4-32B84C6FAC58}"/>
              </c:ext>
            </c:extLst>
          </c:dPt>
          <c:dLbls>
            <c:dLbl>
              <c:idx val="3"/>
              <c:layout>
                <c:manualLayout>
                  <c:x val="-5.8333333333333348E-2"/>
                  <c:y val="-2.77777777777778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487-45F8-94E4-32B84C6FAC58}"/>
                </c:ext>
              </c:extLst>
            </c:dLbl>
            <c:dLbl>
              <c:idx val="4"/>
              <c:layout>
                <c:manualLayout>
                  <c:x val="-3.8888888888888917E-2"/>
                  <c:y val="-6.94444444444444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487-45F8-94E4-32B84C6FAC5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University &amp; Above</c:v>
                </c:pt>
                <c:pt idx="1">
                  <c:v>Above intermediate &amp; below university</c:v>
                </c:pt>
                <c:pt idx="2">
                  <c:v>Intermediate</c:v>
                </c:pt>
                <c:pt idx="3">
                  <c:v>Secondary &amp; Azhar</c:v>
                </c:pt>
                <c:pt idx="4">
                  <c:v>Below intermediate</c:v>
                </c:pt>
                <c:pt idx="5">
                  <c:v>Read &amp; Write</c:v>
                </c:pt>
                <c:pt idx="6">
                  <c:v>Illiterate</c:v>
                </c:pt>
              </c:strCache>
            </c:strRef>
          </c:cat>
          <c:val>
            <c:numRef>
              <c:f>Sheet1!$B$2:$B$8</c:f>
              <c:numCache>
                <c:formatCode>General</c:formatCode>
                <c:ptCount val="7"/>
                <c:pt idx="0">
                  <c:v>43.8</c:v>
                </c:pt>
                <c:pt idx="1">
                  <c:v>4.9000000000000004</c:v>
                </c:pt>
                <c:pt idx="2">
                  <c:v>34.6</c:v>
                </c:pt>
                <c:pt idx="3">
                  <c:v>2.1</c:v>
                </c:pt>
                <c:pt idx="4">
                  <c:v>1.1000000000000001</c:v>
                </c:pt>
                <c:pt idx="5">
                  <c:v>8.4</c:v>
                </c:pt>
                <c:pt idx="6">
                  <c:v>5</c:v>
                </c:pt>
              </c:numCache>
            </c:numRef>
          </c:val>
          <c:extLst>
            <c:ext xmlns:c16="http://schemas.microsoft.com/office/drawing/2014/chart" uri="{C3380CC4-5D6E-409C-BE32-E72D297353CC}">
              <c16:uniqueId val="{0000000E-B487-45F8-94E4-32B84C6FAC58}"/>
            </c:ext>
          </c:extLst>
        </c:ser>
        <c:dLbls>
          <c:showLegendKey val="0"/>
          <c:showVal val="0"/>
          <c:showCatName val="0"/>
          <c:showSerName val="0"/>
          <c:showPercent val="0"/>
          <c:showBubbleSize val="0"/>
          <c:showLeaderLines val="1"/>
        </c:dLbls>
        <c:firstSliceAng val="0"/>
        <c:holeSize val="70"/>
      </c:doughnutChart>
      <c:spPr>
        <a:noFill/>
        <a:ln>
          <a:noFill/>
        </a:ln>
        <a:effectLst/>
      </c:spPr>
    </c:plotArea>
    <c:legend>
      <c:legendPos val="r"/>
      <c:layout>
        <c:manualLayout>
          <c:xMode val="edge"/>
          <c:yMode val="edge"/>
          <c:x val="0.50967497812773399"/>
          <c:y val="0.22118912219305925"/>
          <c:w val="0.41810279965004371"/>
          <c:h val="0.6973439778361036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all" spc="150" baseline="0">
                <a:solidFill>
                  <a:schemeClr val="tx1">
                    <a:lumMod val="50000"/>
                    <a:lumOff val="50000"/>
                  </a:schemeClr>
                </a:solidFill>
                <a:latin typeface="+mn-lt"/>
                <a:ea typeface="+mn-ea"/>
                <a:cs typeface="+mn-cs"/>
              </a:defRPr>
            </a:pPr>
            <a:r>
              <a:rPr lang="en-US" sz="1400" dirty="0"/>
              <a:t>UNEMPLOYMENT RATE % (15+ YEARS) </a:t>
            </a:r>
          </a:p>
          <a:p>
            <a:pPr>
              <a:defRPr sz="1400"/>
            </a:pPr>
            <a:r>
              <a:rPr lang="en-US" sz="1400" dirty="0"/>
              <a:t>(2016-2019)</a:t>
            </a:r>
          </a:p>
        </c:rich>
      </c:tx>
      <c:overlay val="0"/>
      <c:spPr>
        <a:noFill/>
        <a:ln>
          <a:noFill/>
        </a:ln>
        <a:effectLst/>
      </c:spPr>
      <c:txPr>
        <a:bodyPr rot="0" spcFirstLastPara="1" vertOverflow="ellipsis" vert="horz" wrap="square" anchor="ctr" anchorCtr="1"/>
        <a:lstStyle/>
        <a:p>
          <a:pPr>
            <a:defRPr sz="14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Sheet1!$A$25</c:f>
              <c:strCache>
                <c:ptCount val="1"/>
                <c:pt idx="0">
                  <c:v>Total</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Sheet1!$B$24:$E$24</c:f>
              <c:numCache>
                <c:formatCode>General</c:formatCode>
                <c:ptCount val="4"/>
                <c:pt idx="0">
                  <c:v>2016</c:v>
                </c:pt>
                <c:pt idx="1">
                  <c:v>2017</c:v>
                </c:pt>
                <c:pt idx="2">
                  <c:v>2018</c:v>
                </c:pt>
                <c:pt idx="3">
                  <c:v>2019</c:v>
                </c:pt>
              </c:numCache>
            </c:numRef>
          </c:cat>
          <c:val>
            <c:numRef>
              <c:f>Sheet1!$B$25:$E$25</c:f>
              <c:numCache>
                <c:formatCode>General</c:formatCode>
                <c:ptCount val="4"/>
                <c:pt idx="0">
                  <c:v>12.5</c:v>
                </c:pt>
                <c:pt idx="1">
                  <c:v>11.8</c:v>
                </c:pt>
                <c:pt idx="2">
                  <c:v>9.9</c:v>
                </c:pt>
                <c:pt idx="3">
                  <c:v>7.9</c:v>
                </c:pt>
              </c:numCache>
            </c:numRef>
          </c:val>
          <c:extLst>
            <c:ext xmlns:c16="http://schemas.microsoft.com/office/drawing/2014/chart" uri="{C3380CC4-5D6E-409C-BE32-E72D297353CC}">
              <c16:uniqueId val="{00000000-FA4C-4013-8074-344995D0991B}"/>
            </c:ext>
          </c:extLst>
        </c:ser>
        <c:ser>
          <c:idx val="1"/>
          <c:order val="1"/>
          <c:tx>
            <c:strRef>
              <c:f>Sheet1!$A$26</c:f>
              <c:strCache>
                <c:ptCount val="1"/>
                <c:pt idx="0">
                  <c:v>Females</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Sheet1!$B$24:$E$24</c:f>
              <c:numCache>
                <c:formatCode>General</c:formatCode>
                <c:ptCount val="4"/>
                <c:pt idx="0">
                  <c:v>2016</c:v>
                </c:pt>
                <c:pt idx="1">
                  <c:v>2017</c:v>
                </c:pt>
                <c:pt idx="2">
                  <c:v>2018</c:v>
                </c:pt>
                <c:pt idx="3">
                  <c:v>2019</c:v>
                </c:pt>
              </c:numCache>
            </c:numRef>
          </c:cat>
          <c:val>
            <c:numRef>
              <c:f>Sheet1!$B$26:$E$26</c:f>
              <c:numCache>
                <c:formatCode>General</c:formatCode>
                <c:ptCount val="4"/>
                <c:pt idx="0">
                  <c:v>23.6</c:v>
                </c:pt>
                <c:pt idx="1">
                  <c:v>23.1</c:v>
                </c:pt>
                <c:pt idx="2">
                  <c:v>21.4</c:v>
                </c:pt>
                <c:pt idx="3">
                  <c:v>21.7</c:v>
                </c:pt>
              </c:numCache>
            </c:numRef>
          </c:val>
          <c:extLst>
            <c:ext xmlns:c16="http://schemas.microsoft.com/office/drawing/2014/chart" uri="{C3380CC4-5D6E-409C-BE32-E72D297353CC}">
              <c16:uniqueId val="{00000001-FA4C-4013-8074-344995D0991B}"/>
            </c:ext>
          </c:extLst>
        </c:ser>
        <c:ser>
          <c:idx val="2"/>
          <c:order val="2"/>
          <c:tx>
            <c:strRef>
              <c:f>Sheet1!$A$27</c:f>
              <c:strCache>
                <c:ptCount val="1"/>
                <c:pt idx="0">
                  <c:v>Males</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Sheet1!$B$24:$E$24</c:f>
              <c:numCache>
                <c:formatCode>General</c:formatCode>
                <c:ptCount val="4"/>
                <c:pt idx="0">
                  <c:v>2016</c:v>
                </c:pt>
                <c:pt idx="1">
                  <c:v>2017</c:v>
                </c:pt>
                <c:pt idx="2">
                  <c:v>2018</c:v>
                </c:pt>
                <c:pt idx="3">
                  <c:v>2019</c:v>
                </c:pt>
              </c:numCache>
            </c:numRef>
          </c:cat>
          <c:val>
            <c:numRef>
              <c:f>Sheet1!$B$27:$E$27</c:f>
              <c:numCache>
                <c:formatCode>General</c:formatCode>
                <c:ptCount val="4"/>
                <c:pt idx="0">
                  <c:v>8.9</c:v>
                </c:pt>
                <c:pt idx="1">
                  <c:v>8.1999999999999993</c:v>
                </c:pt>
                <c:pt idx="2">
                  <c:v>6.8</c:v>
                </c:pt>
                <c:pt idx="3">
                  <c:v>4.8</c:v>
                </c:pt>
              </c:numCache>
            </c:numRef>
          </c:val>
          <c:extLst>
            <c:ext xmlns:c16="http://schemas.microsoft.com/office/drawing/2014/chart" uri="{C3380CC4-5D6E-409C-BE32-E72D297353CC}">
              <c16:uniqueId val="{00000002-FA4C-4013-8074-344995D0991B}"/>
            </c:ext>
          </c:extLst>
        </c:ser>
        <c:dLbls>
          <c:showLegendKey val="0"/>
          <c:showVal val="0"/>
          <c:showCatName val="0"/>
          <c:showSerName val="0"/>
          <c:showPercent val="0"/>
          <c:showBubbleSize val="0"/>
        </c:dLbls>
        <c:gapWidth val="164"/>
        <c:overlap val="-22"/>
        <c:axId val="292340992"/>
        <c:axId val="292341376"/>
      </c:barChart>
      <c:catAx>
        <c:axId val="2923409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341376"/>
        <c:crosses val="autoZero"/>
        <c:auto val="1"/>
        <c:lblAlgn val="ctr"/>
        <c:lblOffset val="100"/>
        <c:noMultiLvlLbl val="0"/>
      </c:catAx>
      <c:valAx>
        <c:axId val="292341376"/>
        <c:scaling>
          <c:orientation val="minMax"/>
        </c:scaling>
        <c:delete val="1"/>
        <c:axPos val="l"/>
        <c:numFmt formatCode="General" sourceLinked="1"/>
        <c:majorTickMark val="none"/>
        <c:minorTickMark val="none"/>
        <c:tickLblPos val="nextTo"/>
        <c:crossAx val="2923409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Sheet1!$A$2</c:f>
              <c:strCache>
                <c:ptCount val="1"/>
                <c:pt idx="0">
                  <c:v>Agriculture</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Sheet1!$B$2:$L$2</c:f>
              <c:numCache>
                <c:formatCode>0.00%</c:formatCode>
                <c:ptCount val="11"/>
                <c:pt idx="0">
                  <c:v>0.2823</c:v>
                </c:pt>
                <c:pt idx="1">
                  <c:v>0.29170000000000001</c:v>
                </c:pt>
                <c:pt idx="2">
                  <c:v>0.27060000000000001</c:v>
                </c:pt>
                <c:pt idx="3">
                  <c:v>0.27960000000000002</c:v>
                </c:pt>
                <c:pt idx="4">
                  <c:v>0.27550000000000002</c:v>
                </c:pt>
                <c:pt idx="5">
                  <c:v>0.25819999999999999</c:v>
                </c:pt>
                <c:pt idx="6">
                  <c:v>0.25569999999999998</c:v>
                </c:pt>
                <c:pt idx="7">
                  <c:v>0.2505</c:v>
                </c:pt>
                <c:pt idx="8">
                  <c:v>0.24349999999999999</c:v>
                </c:pt>
                <c:pt idx="9">
                  <c:v>0.2379</c:v>
                </c:pt>
                <c:pt idx="10">
                  <c:v>0.2329</c:v>
                </c:pt>
              </c:numCache>
            </c:numRef>
          </c:val>
          <c:extLst>
            <c:ext xmlns:c16="http://schemas.microsoft.com/office/drawing/2014/chart" uri="{C3380CC4-5D6E-409C-BE32-E72D297353CC}">
              <c16:uniqueId val="{00000000-1F3C-4D12-BE6F-8054BD187E20}"/>
            </c:ext>
          </c:extLst>
        </c:ser>
        <c:ser>
          <c:idx val="1"/>
          <c:order val="1"/>
          <c:tx>
            <c:strRef>
              <c:f>Sheet1!$A$3</c:f>
              <c:strCache>
                <c:ptCount val="1"/>
                <c:pt idx="0">
                  <c:v>Industry</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Sheet1!$B$3:$L$3</c:f>
              <c:numCache>
                <c:formatCode>0.00%</c:formatCode>
                <c:ptCount val="11"/>
                <c:pt idx="0">
                  <c:v>0.25340000000000001</c:v>
                </c:pt>
                <c:pt idx="1">
                  <c:v>0.23519999999999999</c:v>
                </c:pt>
                <c:pt idx="2">
                  <c:v>0.24859999999999999</c:v>
                </c:pt>
                <c:pt idx="3">
                  <c:v>0.24110000000000001</c:v>
                </c:pt>
                <c:pt idx="4">
                  <c:v>0.24399999999999999</c:v>
                </c:pt>
                <c:pt idx="5">
                  <c:v>0.25080000000000002</c:v>
                </c:pt>
                <c:pt idx="6">
                  <c:v>0.255</c:v>
                </c:pt>
                <c:pt idx="7">
                  <c:v>0.2656</c:v>
                </c:pt>
                <c:pt idx="8">
                  <c:v>0.27160000000000001</c:v>
                </c:pt>
                <c:pt idx="9">
                  <c:v>0.27679999999999999</c:v>
                </c:pt>
                <c:pt idx="10">
                  <c:v>0.28160000000000002</c:v>
                </c:pt>
              </c:numCache>
            </c:numRef>
          </c:val>
          <c:extLst>
            <c:ext xmlns:c16="http://schemas.microsoft.com/office/drawing/2014/chart" uri="{C3380CC4-5D6E-409C-BE32-E72D297353CC}">
              <c16:uniqueId val="{00000001-1F3C-4D12-BE6F-8054BD187E20}"/>
            </c:ext>
          </c:extLst>
        </c:ser>
        <c:ser>
          <c:idx val="2"/>
          <c:order val="2"/>
          <c:tx>
            <c:strRef>
              <c:f>Sheet1!$A$4</c:f>
              <c:strCache>
                <c:ptCount val="1"/>
                <c:pt idx="0">
                  <c:v>Services</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Sheet1!$B$4:$L$4</c:f>
              <c:numCache>
                <c:formatCode>0.00%</c:formatCode>
                <c:ptCount val="11"/>
                <c:pt idx="0">
                  <c:v>0.44379999999999997</c:v>
                </c:pt>
                <c:pt idx="1">
                  <c:v>0.4708</c:v>
                </c:pt>
                <c:pt idx="2">
                  <c:v>0.48070000000000002</c:v>
                </c:pt>
                <c:pt idx="3">
                  <c:v>0.4793</c:v>
                </c:pt>
                <c:pt idx="4">
                  <c:v>0.48049999999999998</c:v>
                </c:pt>
                <c:pt idx="5">
                  <c:v>0.49099999999999999</c:v>
                </c:pt>
                <c:pt idx="6">
                  <c:v>0.48920000000000002</c:v>
                </c:pt>
                <c:pt idx="7">
                  <c:v>0.4839</c:v>
                </c:pt>
                <c:pt idx="8">
                  <c:v>0.4849</c:v>
                </c:pt>
                <c:pt idx="9">
                  <c:v>0.48530000000000001</c:v>
                </c:pt>
                <c:pt idx="10">
                  <c:v>0.48549999999999999</c:v>
                </c:pt>
              </c:numCache>
            </c:numRef>
          </c:val>
          <c:extLst>
            <c:ext xmlns:c16="http://schemas.microsoft.com/office/drawing/2014/chart" uri="{C3380CC4-5D6E-409C-BE32-E72D297353CC}">
              <c16:uniqueId val="{00000002-1F3C-4D12-BE6F-8054BD187E20}"/>
            </c:ext>
          </c:extLst>
        </c:ser>
        <c:dLbls>
          <c:dLblPos val="ctr"/>
          <c:showLegendKey val="0"/>
          <c:showVal val="1"/>
          <c:showCatName val="0"/>
          <c:showSerName val="0"/>
          <c:showPercent val="0"/>
          <c:showBubbleSize val="0"/>
        </c:dLbls>
        <c:gapWidth val="79"/>
        <c:overlap val="100"/>
        <c:axId val="229333312"/>
        <c:axId val="194036960"/>
      </c:barChart>
      <c:catAx>
        <c:axId val="2293333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194036960"/>
        <c:crosses val="autoZero"/>
        <c:auto val="1"/>
        <c:lblAlgn val="ctr"/>
        <c:lblOffset val="100"/>
        <c:noMultiLvlLbl val="0"/>
      </c:catAx>
      <c:valAx>
        <c:axId val="194036960"/>
        <c:scaling>
          <c:orientation val="minMax"/>
        </c:scaling>
        <c:delete val="1"/>
        <c:axPos val="l"/>
        <c:numFmt formatCode="0.00%" sourceLinked="1"/>
        <c:majorTickMark val="none"/>
        <c:minorTickMark val="none"/>
        <c:tickLblPos val="nextTo"/>
        <c:crossAx val="229333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802875-0B61-40AF-A986-C207D5AECCD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230751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802875-0B61-40AF-A986-C207D5AECCD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972583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802875-0B61-40AF-A986-C207D5AECCD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3407058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802875-0B61-40AF-A986-C207D5AECCD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419055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802875-0B61-40AF-A986-C207D5AECCD0}"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1516438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802875-0B61-40AF-A986-C207D5AECCD0}"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943511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802875-0B61-40AF-A986-C207D5AECCD0}"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230387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802875-0B61-40AF-A986-C207D5AECCD0}"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2016537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802875-0B61-40AF-A986-C207D5AECCD0}"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16592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802875-0B61-40AF-A986-C207D5AECCD0}"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1156524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802875-0B61-40AF-A986-C207D5AECCD0}"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37D5AB-DA19-461B-9FD1-8124EB7BA30F}" type="slidenum">
              <a:rPr lang="en-US" smtClean="0"/>
              <a:t>‹#›</a:t>
            </a:fld>
            <a:endParaRPr lang="en-US"/>
          </a:p>
        </p:txBody>
      </p:sp>
    </p:spTree>
    <p:extLst>
      <p:ext uri="{BB962C8B-B14F-4D97-AF65-F5344CB8AC3E}">
        <p14:creationId xmlns:p14="http://schemas.microsoft.com/office/powerpoint/2010/main" val="1915775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2802875-0B61-40AF-A986-C207D5AECCD0}" type="datetimeFigureOut">
              <a:rPr lang="en-US" smtClean="0"/>
              <a:t>4/25/2021</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637D5AB-DA19-461B-9FD1-8124EB7BA30F}" type="slidenum">
              <a:rPr lang="en-US" smtClean="0"/>
              <a:t>‹#›</a:t>
            </a:fld>
            <a:endParaRPr lang="en-US"/>
          </a:p>
        </p:txBody>
      </p:sp>
    </p:spTree>
    <p:extLst>
      <p:ext uri="{BB962C8B-B14F-4D97-AF65-F5344CB8AC3E}">
        <p14:creationId xmlns:p14="http://schemas.microsoft.com/office/powerpoint/2010/main" val="1063960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hyperlink" Target="http://dosweb.dos.gov.jo/"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5.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7.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089212" y="2616696"/>
            <a:ext cx="5004695" cy="2123658"/>
          </a:xfrm>
          <a:prstGeom prst="rect">
            <a:avLst/>
          </a:prstGeom>
        </p:spPr>
        <p:txBody>
          <a:bodyPr wrap="square">
            <a:spAutoFit/>
          </a:bodyPr>
          <a:lstStyle/>
          <a:p>
            <a:pPr algn="ctr"/>
            <a:r>
              <a:rPr lang="en-US" sz="6600" dirty="0">
                <a:solidFill>
                  <a:schemeClr val="accent5"/>
                </a:solidFill>
                <a:latin typeface="Calibri" panose="020F0502020204030204" pitchFamily="34" charset="0"/>
                <a:ea typeface="Calibri" panose="020F0502020204030204" pitchFamily="34" charset="0"/>
                <a:cs typeface="Arial" panose="020B0604020202020204" pitchFamily="34" charset="0"/>
              </a:rPr>
              <a:t>General Report</a:t>
            </a:r>
            <a:endParaRPr lang="en-US" sz="6600" dirty="0">
              <a:solidFill>
                <a:schemeClr val="accent5"/>
              </a:solidFill>
            </a:endParaRPr>
          </a:p>
        </p:txBody>
      </p:sp>
      <p:sp>
        <p:nvSpPr>
          <p:cNvPr id="5" name="Rectangle 4"/>
          <p:cNvSpPr/>
          <p:nvPr/>
        </p:nvSpPr>
        <p:spPr>
          <a:xfrm>
            <a:off x="1075765" y="4754769"/>
            <a:ext cx="5004695" cy="523220"/>
          </a:xfrm>
          <a:prstGeom prst="rect">
            <a:avLst/>
          </a:prstGeom>
        </p:spPr>
        <p:txBody>
          <a:bodyPr wrap="square">
            <a:spAutoFit/>
          </a:bodyPr>
          <a:lstStyle/>
          <a:p>
            <a:pPr algn="ctr"/>
            <a:r>
              <a:rPr lang="en-US" sz="2800" dirty="0">
                <a:solidFill>
                  <a:schemeClr val="bg1">
                    <a:lumMod val="50000"/>
                  </a:schemeClr>
                </a:solidFill>
                <a:latin typeface="Calibri" panose="020F0502020204030204" pitchFamily="34" charset="0"/>
                <a:ea typeface="Calibri" panose="020F0502020204030204" pitchFamily="34" charset="0"/>
                <a:cs typeface="Arial" panose="020B0604020202020204" pitchFamily="34" charset="0"/>
              </a:rPr>
              <a:t>March, 2021</a:t>
            </a:r>
            <a:endParaRPr lang="en-US" sz="2800" dirty="0">
              <a:solidFill>
                <a:schemeClr val="bg1">
                  <a:lumMod val="50000"/>
                </a:schemeClr>
              </a:solidFill>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9" name="Picture 8"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1813022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Labor Force…</a:t>
            </a:r>
          </a:p>
        </p:txBody>
      </p:sp>
      <p:sp>
        <p:nvSpPr>
          <p:cNvPr id="8" name="Rectangle 7"/>
          <p:cNvSpPr/>
          <p:nvPr/>
        </p:nvSpPr>
        <p:spPr>
          <a:xfrm>
            <a:off x="137161" y="929682"/>
            <a:ext cx="4354158" cy="1371914"/>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According to the Egyptian Center for Economic Studies (ECES), The proportion of the population in the working age (The percentage of the population in the age groups 15-35)  has increased, which puts additional pressure on available job opportunities.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Such a wasted demographic dividend that should be used to mobilize economic activities and sectors. </a:t>
            </a:r>
          </a:p>
        </p:txBody>
      </p:sp>
      <p:sp>
        <p:nvSpPr>
          <p:cNvPr id="14" name="Rectangle 13"/>
          <p:cNvSpPr/>
          <p:nvPr/>
        </p:nvSpPr>
        <p:spPr>
          <a:xfrm>
            <a:off x="137160" y="2326433"/>
            <a:ext cx="6558355" cy="3466975"/>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recede in demographic pressures is associated to the expected increase in the rate of female participation in the labor force, that is related to diminishing reproduction rates, which contributes to increasing the labor force.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There is a lower female participation in economic activity compared to males, especially in the younger age groups, where male contribution are 3-4 times higher than females, while these differences increase in other age groups.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Lower Egypt governorates are generally having the highest unemployment rates compared to Upper Egypt governorates.</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Certain governorates are exceptions, such as Aswan, which has an unemployment rate of 24%, Red Sea Governorate (about 23.5%) and North Sinai Governorate (about 48%); mainly due to the decline in tourism activity and the lower numbers of labor force in these governorates.</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geographical distribution of unemployment rates reflects great disparities between urban and rural areas nationwide, where urban areas having the largest share of unemployment compared to rural areas in general, due to the concentration of industrial activities in urban areas according to the Central Agency for Public Mobilization and Statistics.</a:t>
            </a:r>
          </a:p>
        </p:txBody>
      </p:sp>
      <p:pic>
        <p:nvPicPr>
          <p:cNvPr id="5" name="Picture 4"/>
          <p:cNvPicPr>
            <a:picLocks noChangeAspect="1"/>
          </p:cNvPicPr>
          <p:nvPr/>
        </p:nvPicPr>
        <p:blipFill rotWithShape="1">
          <a:blip r:embed="rId2" cstate="print">
            <a:clrChange>
              <a:clrFrom>
                <a:srgbClr val="F6F6F6"/>
              </a:clrFrom>
              <a:clrTo>
                <a:srgbClr val="F6F6F6">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12158" t="4575" r="12745" b="20425"/>
          <a:stretch/>
        </p:blipFill>
        <p:spPr>
          <a:xfrm>
            <a:off x="4526420" y="574445"/>
            <a:ext cx="2260171" cy="1805776"/>
          </a:xfrm>
          <a:prstGeom prst="rect">
            <a:avLst/>
          </a:prstGeom>
        </p:spPr>
      </p:pic>
      <p:graphicFrame>
        <p:nvGraphicFramePr>
          <p:cNvPr id="9" name="Chart 8"/>
          <p:cNvGraphicFramePr>
            <a:graphicFrameLocks/>
          </p:cNvGraphicFramePr>
          <p:nvPr/>
        </p:nvGraphicFramePr>
        <p:xfrm>
          <a:off x="68580" y="6299566"/>
          <a:ext cx="6626935" cy="2682875"/>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150057" y="6127271"/>
            <a:ext cx="6558355" cy="307777"/>
          </a:xfrm>
          <a:prstGeom prst="rect">
            <a:avLst/>
          </a:prstGeom>
        </p:spPr>
        <p:txBody>
          <a:bodyPr wrap="square">
            <a:spAutoFit/>
          </a:bodyPr>
          <a:lstStyle/>
          <a:p>
            <a:pPr algn="ctr">
              <a:defRPr sz="1400" b="1" i="0" u="none" strike="noStrike" kern="1200" cap="all" spc="150" baseline="0">
                <a:solidFill>
                  <a:prstClr val="black">
                    <a:lumMod val="50000"/>
                    <a:lumOff val="50000"/>
                  </a:prstClr>
                </a:solidFill>
                <a:latin typeface="+mn-lt"/>
                <a:ea typeface="+mn-ea"/>
                <a:cs typeface="+mn-cs"/>
              </a:defRPr>
            </a:pPr>
            <a:r>
              <a:rPr lang="en-US" sz="1400" b="1" cap="all" spc="150" dirty="0">
                <a:solidFill>
                  <a:prstClr val="black">
                    <a:lumMod val="50000"/>
                    <a:lumOff val="50000"/>
                  </a:prstClr>
                </a:solidFill>
              </a:rPr>
              <a:t>Distribution of employment by economic sector 2010 to 2020</a:t>
            </a:r>
          </a:p>
        </p:txBody>
      </p:sp>
      <p:sp>
        <p:nvSpPr>
          <p:cNvPr id="11" name="TextBox 10"/>
          <p:cNvSpPr txBox="1"/>
          <p:nvPr/>
        </p:nvSpPr>
        <p:spPr>
          <a:xfrm>
            <a:off x="150057" y="8982441"/>
            <a:ext cx="2026433" cy="215444"/>
          </a:xfrm>
          <a:prstGeom prst="rect">
            <a:avLst/>
          </a:prstGeom>
          <a:noFill/>
        </p:spPr>
        <p:txBody>
          <a:bodyPr wrap="square" rtlCol="0">
            <a:spAutoFit/>
          </a:bodyPr>
          <a:lstStyle/>
          <a:p>
            <a:r>
              <a:rPr lang="en-US" sz="800" dirty="0"/>
              <a:t>Source: </a:t>
            </a:r>
            <a:r>
              <a:rPr lang="en-US" sz="800" dirty="0" err="1"/>
              <a:t>Statista</a:t>
            </a:r>
            <a:endParaRPr lang="en-US" sz="800" dirty="0"/>
          </a:p>
        </p:txBody>
      </p:sp>
      <p:pic>
        <p:nvPicPr>
          <p:cNvPr id="12" name="Picture 11"/>
          <p:cNvPicPr/>
          <p:nvPr/>
        </p:nvPicPr>
        <p:blipFill>
          <a:blip r:embed="rId4"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3" name="Picture 12" descr="https://lh6.googleusercontent.com/w7OZRBJMlcIubXs_phuRWqQhkEoprlWA_OhlUiP08wdHCXOWqIcTE0vQcH-X1Le3L9NN2mVQjdUW_ADjaDu-MyCweE10LkfvfmdacAGzjJ_njfz4-AJKFzAwSyU29B5oityZHSQ"/>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18412" y="0"/>
            <a:ext cx="739588" cy="494179"/>
          </a:xfrm>
          <a:prstGeom prst="rect">
            <a:avLst/>
          </a:prstGeom>
        </p:spPr>
      </p:pic>
    </p:spTree>
    <p:extLst>
      <p:ext uri="{BB962C8B-B14F-4D97-AF65-F5344CB8AC3E}">
        <p14:creationId xmlns:p14="http://schemas.microsoft.com/office/powerpoint/2010/main" val="2766741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Introduction…</a:t>
            </a:r>
          </a:p>
        </p:txBody>
      </p:sp>
      <p:sp>
        <p:nvSpPr>
          <p:cNvPr id="7" name="Rectangle 6"/>
          <p:cNvSpPr/>
          <p:nvPr/>
        </p:nvSpPr>
        <p:spPr>
          <a:xfrm>
            <a:off x="137160" y="2376060"/>
            <a:ext cx="6546028" cy="2178673"/>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Youth unemployment remains high in Algeria. This is apparent from the latest figures released by the National Statistics Office (ONS), In April 2018, the unemployment rate for young people aged 16-24 reached 26.4%.</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link between  population wanting to acquire knowledge to improve its standard of living, and the labor market is the university. The university  supplies also the economy with the skills necessary for the creation of value.</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LMD reform is being applied against a background of training-public employment decoupling, in a massive university whose graduates experience the highest rate among job seekers (ONS, 2019).</a:t>
            </a:r>
          </a:p>
          <a:p>
            <a:pPr algn="just">
              <a:lnSpc>
                <a:spcPct val="107000"/>
              </a:lnSpc>
              <a:spcAft>
                <a:spcPts val="800"/>
              </a:spcAft>
            </a:pPr>
            <a:endParaRPr lang="en-US" sz="1200" dirty="0">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137160" y="808659"/>
            <a:ext cx="6546028" cy="68518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National Statistics Office publishing each year the data relating to the demography of Algeria. Thus, it was estimated on January 1, 2020 that its population was 43,900,000 inhabitants, making it the eighth country in Africa by its demographic weight and thirty-fifth country in the world. </a:t>
            </a:r>
          </a:p>
        </p:txBody>
      </p:sp>
      <p:sp>
        <p:nvSpPr>
          <p:cNvPr id="14" name="Rectangle 13"/>
          <p:cNvSpPr/>
          <p:nvPr/>
        </p:nvSpPr>
        <p:spPr>
          <a:xfrm>
            <a:off x="137160" y="1506466"/>
            <a:ext cx="6558355" cy="874085"/>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Population growth is causing great pressure on the labor market. The average annual growth of the labor force over the last ten years has been around 1.9 percent while the growth of the population as a whole has been 1.5 percent, meaning the labor market has seen a persistent increase in the number of jobseekers.</a:t>
            </a:r>
          </a:p>
        </p:txBody>
      </p:sp>
      <p:sp>
        <p:nvSpPr>
          <p:cNvPr id="16" name="Rectangle 15"/>
          <p:cNvSpPr/>
          <p:nvPr/>
        </p:nvSpPr>
        <p:spPr>
          <a:xfrm>
            <a:off x="124459" y="4475063"/>
            <a:ext cx="6571055" cy="787780"/>
          </a:xfrm>
          <a:prstGeom prst="rect">
            <a:avLst/>
          </a:prstGeom>
        </p:spPr>
        <p:txBody>
          <a:bodyPr wrap="square">
            <a:spAutoFit/>
          </a:bodyPr>
          <a:lstStyle/>
          <a:p>
            <a:pPr algn="just">
              <a:lnSpc>
                <a:spcPct val="107000"/>
              </a:lnSpc>
              <a:spcAft>
                <a:spcPts val="800"/>
              </a:spcAft>
            </a:pPr>
            <a:r>
              <a:rPr lang="en-US" sz="1200" dirty="0">
                <a:solidFill>
                  <a:schemeClr val="accent5"/>
                </a:solidFill>
                <a:latin typeface="Calibri" panose="020F0502020204030204" pitchFamily="34" charset="0"/>
                <a:ea typeface="Calibri" panose="020F0502020204030204" pitchFamily="34" charset="0"/>
                <a:cs typeface="Arial" panose="020B0604020202020204" pitchFamily="34" charset="0"/>
              </a:rPr>
              <a:t>Global Knowledge Index (GKI) - 2020</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Algeria was ranked 103rd (out of 138 countries) in the Global Knowledge Index (GKI) for the year 2020 established by the United Nations Development Program (UNDP) </a:t>
            </a:r>
          </a:p>
        </p:txBody>
      </p:sp>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8412" y="3619"/>
            <a:ext cx="739588" cy="492751"/>
          </a:xfrm>
          <a:prstGeom prst="rect">
            <a:avLst/>
          </a:prstGeom>
        </p:spPr>
      </p:pic>
      <p:pic>
        <p:nvPicPr>
          <p:cNvPr id="20" name="Image 21"/>
          <p:cNvPicPr>
            <a:picLocks noChangeAspect="1"/>
          </p:cNvPicPr>
          <p:nvPr/>
        </p:nvPicPr>
        <p:blipFill>
          <a:blip r:embed="rId5"/>
          <a:stretch>
            <a:fillRect/>
          </a:stretch>
        </p:blipFill>
        <p:spPr>
          <a:xfrm>
            <a:off x="3101508" y="5994231"/>
            <a:ext cx="3608574" cy="1874584"/>
          </a:xfrm>
          <a:prstGeom prst="rect">
            <a:avLst/>
          </a:prstGeom>
        </p:spPr>
      </p:pic>
      <p:sp>
        <p:nvSpPr>
          <p:cNvPr id="21" name="ZoneTexte 22"/>
          <p:cNvSpPr txBox="1"/>
          <p:nvPr/>
        </p:nvSpPr>
        <p:spPr>
          <a:xfrm>
            <a:off x="3350194" y="5496706"/>
            <a:ext cx="2842532" cy="461665"/>
          </a:xfrm>
          <a:prstGeom prst="rect">
            <a:avLst/>
          </a:prstGeom>
          <a:noFill/>
        </p:spPr>
        <p:txBody>
          <a:bodyPr wrap="square" rtlCol="0">
            <a:spAutoFit/>
          </a:bodyPr>
          <a:lstStyle/>
          <a:p>
            <a:pPr algn="ctr"/>
            <a:r>
              <a:rPr lang="en-US" sz="1200" b="1" dirty="0"/>
              <a:t>Algeria: Youth unemployment, ages 15-24 (1991 – 2019)</a:t>
            </a:r>
            <a:endParaRPr lang="fr-FR" sz="1200" b="1" dirty="0"/>
          </a:p>
        </p:txBody>
      </p:sp>
      <p:sp>
        <p:nvSpPr>
          <p:cNvPr id="22" name="Rectangle 21"/>
          <p:cNvSpPr/>
          <p:nvPr/>
        </p:nvSpPr>
        <p:spPr>
          <a:xfrm>
            <a:off x="100440" y="5420491"/>
            <a:ext cx="3001068" cy="307173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fields in question are pre-university education, technical and vocational education and training, higher education, research, development and innovation, information and communications technologies, economics and conducive nature of the general environment.</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With a score of 37.5, Algeria is well below the world average of 46.7. Algeria’s 103rd place in the world.</a:t>
            </a:r>
          </a:p>
          <a:p>
            <a:pPr algn="just">
              <a:lnSpc>
                <a:spcPct val="107000"/>
              </a:lnSpc>
              <a:spcAft>
                <a:spcPts val="800"/>
              </a:spcAft>
            </a:pPr>
            <a:endParaRPr lang="en-US" sz="12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200" dirty="0">
                <a:solidFill>
                  <a:schemeClr val="accent5"/>
                </a:solidFill>
                <a:latin typeface="Calibri" panose="020F0502020204030204" pitchFamily="34" charset="0"/>
                <a:ea typeface="Calibri" panose="020F0502020204030204" pitchFamily="34" charset="0"/>
                <a:cs typeface="Arial" panose="020B0604020202020204" pitchFamily="34" charset="0"/>
              </a:rPr>
              <a:t>Rank: 103</a:t>
            </a:r>
          </a:p>
          <a:p>
            <a:pPr algn="just">
              <a:lnSpc>
                <a:spcPct val="107000"/>
              </a:lnSpc>
              <a:spcAft>
                <a:spcPts val="800"/>
              </a:spcAft>
            </a:pPr>
            <a:r>
              <a:rPr lang="en-US" sz="1200" dirty="0">
                <a:solidFill>
                  <a:schemeClr val="accent5"/>
                </a:solidFill>
                <a:latin typeface="Calibri" panose="020F0502020204030204" pitchFamily="34" charset="0"/>
                <a:ea typeface="Calibri" panose="020F0502020204030204" pitchFamily="34" charset="0"/>
                <a:cs typeface="Arial" panose="020B0604020202020204" pitchFamily="34" charset="0"/>
              </a:rPr>
              <a:t>Total Score: 37.5</a:t>
            </a:r>
          </a:p>
        </p:txBody>
      </p:sp>
    </p:spTree>
    <p:extLst>
      <p:ext uri="{BB962C8B-B14F-4D97-AF65-F5344CB8AC3E}">
        <p14:creationId xmlns:p14="http://schemas.microsoft.com/office/powerpoint/2010/main" val="194351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79" y="152400"/>
            <a:ext cx="5220971" cy="400110"/>
          </a:xfrm>
          <a:prstGeom prst="rect">
            <a:avLst/>
          </a:prstGeom>
          <a:noFill/>
        </p:spPr>
        <p:txBody>
          <a:bodyPr wrap="square" rtlCol="0">
            <a:spAutoFit/>
          </a:bodyPr>
          <a:lstStyle/>
          <a:p>
            <a:r>
              <a:rPr lang="en-US" sz="2000" dirty="0">
                <a:solidFill>
                  <a:schemeClr val="accent5"/>
                </a:solidFill>
              </a:rPr>
              <a:t>Global Entrepreneurial Index (GEI) - 2019</a:t>
            </a:r>
          </a:p>
        </p:txBody>
      </p:sp>
      <p:sp>
        <p:nvSpPr>
          <p:cNvPr id="14" name="Flowchart: Internal Storage 13"/>
          <p:cNvSpPr/>
          <p:nvPr/>
        </p:nvSpPr>
        <p:spPr>
          <a:xfrm>
            <a:off x="3740148" y="1550074"/>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88</a:t>
            </a:r>
          </a:p>
        </p:txBody>
      </p:sp>
      <p:sp>
        <p:nvSpPr>
          <p:cNvPr id="15" name="Flowchart: Internal Storage 14"/>
          <p:cNvSpPr/>
          <p:nvPr/>
        </p:nvSpPr>
        <p:spPr>
          <a:xfrm>
            <a:off x="5289550" y="1550074"/>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22.4</a:t>
            </a:r>
          </a:p>
        </p:txBody>
      </p:sp>
      <p:sp>
        <p:nvSpPr>
          <p:cNvPr id="17" name="TextBox 16"/>
          <p:cNvSpPr txBox="1"/>
          <p:nvPr/>
        </p:nvSpPr>
        <p:spPr>
          <a:xfrm>
            <a:off x="3891756" y="1180742"/>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18" name="TextBox 17"/>
          <p:cNvSpPr txBox="1"/>
          <p:nvPr/>
        </p:nvSpPr>
        <p:spPr>
          <a:xfrm>
            <a:off x="5367337" y="1187250"/>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19" name="Rectangle 18"/>
          <p:cNvSpPr/>
          <p:nvPr/>
        </p:nvSpPr>
        <p:spPr>
          <a:xfrm>
            <a:off x="137160" y="734452"/>
            <a:ext cx="6558355" cy="47884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Global Entrepreneurship Index (GEI) is an annual index that measures the health of the entrepreneurship ecosystems in each of 138 countries. It then ranks the performance of these </a:t>
            </a:r>
          </a:p>
        </p:txBody>
      </p:sp>
      <p:sp>
        <p:nvSpPr>
          <p:cNvPr id="20" name="Rectangle 19"/>
          <p:cNvSpPr/>
          <p:nvPr/>
        </p:nvSpPr>
        <p:spPr>
          <a:xfrm>
            <a:off x="124459" y="1465906"/>
            <a:ext cx="3215639" cy="676467"/>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Against each other. This provides a picture of how each country performs in both the domestic and international context.</a:t>
            </a:r>
          </a:p>
        </p:txBody>
      </p:sp>
      <p:sp>
        <p:nvSpPr>
          <p:cNvPr id="24" name="TextBox 23"/>
          <p:cNvSpPr txBox="1"/>
          <p:nvPr/>
        </p:nvSpPr>
        <p:spPr>
          <a:xfrm>
            <a:off x="68580" y="3270408"/>
            <a:ext cx="5011418" cy="400110"/>
          </a:xfrm>
          <a:prstGeom prst="rect">
            <a:avLst/>
          </a:prstGeom>
          <a:noFill/>
        </p:spPr>
        <p:txBody>
          <a:bodyPr wrap="square" rtlCol="0">
            <a:spAutoFit/>
          </a:bodyPr>
          <a:lstStyle/>
          <a:p>
            <a:r>
              <a:rPr lang="en-US" sz="2000" dirty="0">
                <a:solidFill>
                  <a:schemeClr val="accent5"/>
                </a:solidFill>
              </a:rPr>
              <a:t>Global Innovation Index (GII) - 2020</a:t>
            </a:r>
          </a:p>
        </p:txBody>
      </p:sp>
      <p:sp>
        <p:nvSpPr>
          <p:cNvPr id="25" name="Flowchart: Internal Storage 24"/>
          <p:cNvSpPr/>
          <p:nvPr/>
        </p:nvSpPr>
        <p:spPr>
          <a:xfrm>
            <a:off x="3740148" y="4871282"/>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121</a:t>
            </a:r>
          </a:p>
        </p:txBody>
      </p:sp>
      <p:sp>
        <p:nvSpPr>
          <p:cNvPr id="26" name="Flowchart: Internal Storage 25"/>
          <p:cNvSpPr/>
          <p:nvPr/>
        </p:nvSpPr>
        <p:spPr>
          <a:xfrm>
            <a:off x="5289550" y="4871282"/>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19.5</a:t>
            </a:r>
          </a:p>
        </p:txBody>
      </p:sp>
      <p:sp>
        <p:nvSpPr>
          <p:cNvPr id="27" name="TextBox 26"/>
          <p:cNvSpPr txBox="1"/>
          <p:nvPr/>
        </p:nvSpPr>
        <p:spPr>
          <a:xfrm>
            <a:off x="3891756" y="4501950"/>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28" name="TextBox 27"/>
          <p:cNvSpPr txBox="1"/>
          <p:nvPr/>
        </p:nvSpPr>
        <p:spPr>
          <a:xfrm>
            <a:off x="5367337" y="4508458"/>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29" name="Rectangle 28"/>
          <p:cNvSpPr/>
          <p:nvPr/>
        </p:nvSpPr>
        <p:spPr>
          <a:xfrm>
            <a:off x="137160" y="3731437"/>
            <a:ext cx="6558355" cy="874085"/>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Global Innovation Index (GII) ranks world economies according to their innovation capabilities. Consisting of roughly 80 indicators, grouped into innovation inputs and outputs, the GII aims to capture the multi-dimensional facets of innovation. The statistical confidence interval for the ranking of Algeria in the GII 2020 is between ranks 115 and 121.</a:t>
            </a:r>
          </a:p>
        </p:txBody>
      </p:sp>
      <p:sp>
        <p:nvSpPr>
          <p:cNvPr id="30" name="Rectangle 29"/>
          <p:cNvSpPr/>
          <p:nvPr/>
        </p:nvSpPr>
        <p:spPr>
          <a:xfrm>
            <a:off x="124459" y="4628738"/>
            <a:ext cx="3215639" cy="48756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Algeria ranks 121st among the 131 economies featured in the Gill 2020</a:t>
            </a:r>
          </a:p>
        </p:txBody>
      </p:sp>
      <p:pic>
        <p:nvPicPr>
          <p:cNvPr id="38" name="Picture 37"/>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39" name="Picture 38"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pic>
        <p:nvPicPr>
          <p:cNvPr id="41" name="Picture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8412" y="3619"/>
            <a:ext cx="739588" cy="492751"/>
          </a:xfrm>
          <a:prstGeom prst="rect">
            <a:avLst/>
          </a:prstGeom>
        </p:spPr>
      </p:pic>
    </p:spTree>
    <p:extLst>
      <p:ext uri="{BB962C8B-B14F-4D97-AF65-F5344CB8AC3E}">
        <p14:creationId xmlns:p14="http://schemas.microsoft.com/office/powerpoint/2010/main" val="206773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Labor Force…</a:t>
            </a:r>
          </a:p>
        </p:txBody>
      </p:sp>
      <p:sp>
        <p:nvSpPr>
          <p:cNvPr id="8" name="Rectangle 7"/>
          <p:cNvSpPr/>
          <p:nvPr/>
        </p:nvSpPr>
        <p:spPr>
          <a:xfrm>
            <a:off x="137161" y="929682"/>
            <a:ext cx="4354158" cy="1371914"/>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labor market in Algeria has improved in the last decade. Compared to the 2000s, the unemployment rate declined significantly and the number of economically active people in the country increased in recent years.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labor force in Algeria faces widespread unemployment. Specifically, finding a job is difficult for youth and women.</a:t>
            </a:r>
          </a:p>
        </p:txBody>
      </p:sp>
      <p:sp>
        <p:nvSpPr>
          <p:cNvPr id="14" name="Rectangle 13"/>
          <p:cNvSpPr/>
          <p:nvPr/>
        </p:nvSpPr>
        <p:spPr>
          <a:xfrm>
            <a:off x="137160" y="2326433"/>
            <a:ext cx="6558355" cy="3466975"/>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In 2020, the youth unemployment rate was nearly 30 percent, while 20 percent of the female labor force was not employed. The highly educated population also represented the largest share of unemployed. Furthermore, high levels of informal employment in the country are a relevant concern for the labor market. Informality does not provide job security and even threatens the functioning of the formal sector. In recent months, secure employment has been more important than ever.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One of the challenges facing Algeria was thus to mitigate the inequalities between regions without abandoning its development strategy based on the industrialization of the country in accordance with the principles of market-oriented economies. </a:t>
            </a:r>
            <a:r>
              <a:rPr lang="en-US" sz="1200" dirty="0" err="1">
                <a:latin typeface="Calibri" panose="020F0502020204030204" pitchFamily="34" charset="0"/>
                <a:ea typeface="Calibri" panose="020F0502020204030204" pitchFamily="34" charset="0"/>
                <a:cs typeface="Arial" panose="020B0604020202020204" pitchFamily="34" charset="0"/>
              </a:rPr>
              <a:t>Néanmoins</a:t>
            </a:r>
            <a:r>
              <a:rPr lang="en-US" sz="1200" dirty="0">
                <a:latin typeface="Calibri" panose="020F0502020204030204" pitchFamily="34" charset="0"/>
                <a:ea typeface="Calibri" panose="020F0502020204030204" pitchFamily="34" charset="0"/>
                <a:cs typeface="Arial" panose="020B0604020202020204" pitchFamily="34" charset="0"/>
              </a:rPr>
              <a:t>, le </a:t>
            </a:r>
            <a:r>
              <a:rPr lang="en-US" sz="1200" dirty="0" err="1">
                <a:latin typeface="Calibri" panose="020F0502020204030204" pitchFamily="34" charset="0"/>
                <a:ea typeface="Calibri" panose="020F0502020204030204" pitchFamily="34" charset="0"/>
                <a:cs typeface="Arial" panose="020B0604020202020204" pitchFamily="34" charset="0"/>
              </a:rPr>
              <a:t>choix</a:t>
            </a:r>
            <a:r>
              <a:rPr lang="en-US" sz="1200" dirty="0">
                <a:latin typeface="Calibri" panose="020F0502020204030204" pitchFamily="34" charset="0"/>
                <a:ea typeface="Calibri" panose="020F0502020204030204" pitchFamily="34" charset="0"/>
                <a:cs typeface="Arial" panose="020B0604020202020204" pitchFamily="34" charset="0"/>
              </a:rPr>
              <a:t> a priori du </a:t>
            </a:r>
            <a:r>
              <a:rPr lang="en-US" sz="1200" dirty="0" err="1">
                <a:latin typeface="Calibri" panose="020F0502020204030204" pitchFamily="34" charset="0"/>
                <a:ea typeface="Calibri" panose="020F0502020204030204" pitchFamily="34" charset="0"/>
                <a:cs typeface="Arial" panose="020B0604020202020204" pitchFamily="34" charset="0"/>
              </a:rPr>
              <a:t>niveau</a:t>
            </a:r>
            <a:r>
              <a:rPr lang="en-US" sz="1200" dirty="0">
                <a:latin typeface="Calibri" panose="020F0502020204030204" pitchFamily="34" charset="0"/>
                <a:ea typeface="Calibri" panose="020F0502020204030204" pitchFamily="34" charset="0"/>
                <a:cs typeface="Arial" panose="020B0604020202020204" pitchFamily="34" charset="0"/>
              </a:rPr>
              <a:t> </a:t>
            </a:r>
            <a:r>
              <a:rPr lang="en-US" sz="1200" dirty="0" err="1">
                <a:latin typeface="Calibri" panose="020F0502020204030204" pitchFamily="34" charset="0"/>
                <a:ea typeface="Calibri" panose="020F0502020204030204" pitchFamily="34" charset="0"/>
                <a:cs typeface="Arial" panose="020B0604020202020204" pitchFamily="34" charset="0"/>
              </a:rPr>
              <a:t>d'emploi</a:t>
            </a:r>
            <a:r>
              <a:rPr lang="en-US" sz="1200" dirty="0">
                <a:latin typeface="Calibri" panose="020F0502020204030204" pitchFamily="34" charset="0"/>
                <a:ea typeface="Calibri" panose="020F0502020204030204" pitchFamily="34" charset="0"/>
                <a:cs typeface="Arial" panose="020B0604020202020204" pitchFamily="34" charset="0"/>
              </a:rPr>
              <a:t> </a:t>
            </a:r>
            <a:r>
              <a:rPr lang="en-US" sz="1200" dirty="0" err="1">
                <a:latin typeface="Calibri" panose="020F0502020204030204" pitchFamily="34" charset="0"/>
                <a:ea typeface="Calibri" panose="020F0502020204030204" pitchFamily="34" charset="0"/>
                <a:cs typeface="Arial" panose="020B0604020202020204" pitchFamily="34" charset="0"/>
              </a:rPr>
              <a:t>est</a:t>
            </a:r>
            <a:r>
              <a:rPr lang="en-US" sz="1200" dirty="0">
                <a:latin typeface="Calibri" panose="020F0502020204030204" pitchFamily="34" charset="0"/>
                <a:ea typeface="Calibri" panose="020F0502020204030204" pitchFamily="34" charset="0"/>
                <a:cs typeface="Arial" panose="020B0604020202020204" pitchFamily="34" charset="0"/>
              </a:rPr>
              <a:t> </a:t>
            </a:r>
            <a:r>
              <a:rPr lang="en-US" sz="1200" dirty="0" err="1">
                <a:latin typeface="Calibri" panose="020F0502020204030204" pitchFamily="34" charset="0"/>
                <a:ea typeface="Calibri" panose="020F0502020204030204" pitchFamily="34" charset="0"/>
                <a:cs typeface="Arial" panose="020B0604020202020204" pitchFamily="34" charset="0"/>
              </a:rPr>
              <a:t>conditionné</a:t>
            </a:r>
            <a:r>
              <a:rPr lang="en-US" sz="1200" dirty="0">
                <a:latin typeface="Calibri" panose="020F0502020204030204" pitchFamily="34" charset="0"/>
                <a:ea typeface="Calibri" panose="020F0502020204030204" pitchFamily="34" charset="0"/>
                <a:cs typeface="Arial" panose="020B0604020202020204" pitchFamily="34" charset="0"/>
              </a:rPr>
              <a:t> au </a:t>
            </a:r>
            <a:r>
              <a:rPr lang="en-US" sz="1200" dirty="0" err="1">
                <a:latin typeface="Calibri" panose="020F0502020204030204" pitchFamily="34" charset="0"/>
                <a:ea typeface="Calibri" panose="020F0502020204030204" pitchFamily="34" charset="0"/>
                <a:cs typeface="Arial" panose="020B0604020202020204" pitchFamily="34" charset="0"/>
              </a:rPr>
              <a:t>niveau</a:t>
            </a:r>
            <a:r>
              <a:rPr lang="en-US" sz="1200" dirty="0">
                <a:latin typeface="Calibri" panose="020F0502020204030204" pitchFamily="34" charset="0"/>
                <a:ea typeface="Calibri" panose="020F0502020204030204" pitchFamily="34" charset="0"/>
                <a:cs typeface="Arial" panose="020B0604020202020204" pitchFamily="34" charset="0"/>
              </a:rPr>
              <a:t> et au type de capital </a:t>
            </a:r>
            <a:r>
              <a:rPr lang="en-US" sz="1200" dirty="0" err="1">
                <a:latin typeface="Calibri" panose="020F0502020204030204" pitchFamily="34" charset="0"/>
                <a:ea typeface="Calibri" panose="020F0502020204030204" pitchFamily="34" charset="0"/>
                <a:cs typeface="Arial" panose="020B0604020202020204" pitchFamily="34" charset="0"/>
              </a:rPr>
              <a:t>existant</a:t>
            </a:r>
            <a:r>
              <a:rPr lang="en-US" sz="1200" dirty="0">
                <a:latin typeface="Calibri" panose="020F0502020204030204" pitchFamily="34" charset="0"/>
                <a:ea typeface="Calibri" panose="020F0502020204030204" pitchFamily="34" charset="0"/>
                <a:cs typeface="Arial" panose="020B0604020202020204" pitchFamily="34" charset="0"/>
              </a:rPr>
              <a:t> </a:t>
            </a:r>
            <a:r>
              <a:rPr lang="en-US" sz="1200" dirty="0" err="1">
                <a:latin typeface="Calibri" panose="020F0502020204030204" pitchFamily="34" charset="0"/>
                <a:ea typeface="Calibri" panose="020F0502020204030204" pitchFamily="34" charset="0"/>
                <a:cs typeface="Arial" panose="020B0604020202020204" pitchFamily="34" charset="0"/>
              </a:rPr>
              <a:t>dans</a:t>
            </a:r>
            <a:r>
              <a:rPr lang="en-US" sz="1200" dirty="0">
                <a:latin typeface="Calibri" panose="020F0502020204030204" pitchFamily="34" charset="0"/>
                <a:ea typeface="Calibri" panose="020F0502020204030204" pitchFamily="34" charset="0"/>
                <a:cs typeface="Arial" panose="020B0604020202020204" pitchFamily="34" charset="0"/>
              </a:rPr>
              <a:t> la region</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 majority of Algeria’s </a:t>
            </a:r>
            <a:r>
              <a:rPr lang="en-US" sz="1200" dirty="0" err="1">
                <a:latin typeface="Calibri" panose="020F0502020204030204" pitchFamily="34" charset="0"/>
                <a:ea typeface="Calibri" panose="020F0502020204030204" pitchFamily="34" charset="0"/>
                <a:cs typeface="Arial" panose="020B0604020202020204" pitchFamily="34" charset="0"/>
              </a:rPr>
              <a:t>wilayas</a:t>
            </a:r>
            <a:r>
              <a:rPr lang="en-US" sz="1200" dirty="0">
                <a:latin typeface="Calibri" panose="020F0502020204030204" pitchFamily="34" charset="0"/>
                <a:ea typeface="Calibri" panose="020F0502020204030204" pitchFamily="34" charset="0"/>
                <a:cs typeface="Arial" panose="020B0604020202020204" pitchFamily="34" charset="0"/>
              </a:rPr>
              <a:t>, or provinces — namely 36 out of 48 — are situated in the north, between the coast and the high plateau. Over 70 per cent of the population lives in the north, while the remaining twelve </a:t>
            </a:r>
            <a:r>
              <a:rPr lang="en-US" sz="1200" dirty="0" err="1">
                <a:latin typeface="Calibri" panose="020F0502020204030204" pitchFamily="34" charset="0"/>
                <a:ea typeface="Calibri" panose="020F0502020204030204" pitchFamily="34" charset="0"/>
                <a:cs typeface="Arial" panose="020B0604020202020204" pitchFamily="34" charset="0"/>
              </a:rPr>
              <a:t>wilayas</a:t>
            </a:r>
            <a:r>
              <a:rPr lang="en-US" sz="1200" dirty="0">
                <a:latin typeface="Calibri" panose="020F0502020204030204" pitchFamily="34" charset="0"/>
                <a:ea typeface="Calibri" panose="020F0502020204030204" pitchFamily="34" charset="0"/>
                <a:cs typeface="Arial" panose="020B0604020202020204" pitchFamily="34" charset="0"/>
              </a:rPr>
              <a:t> located in the south, which together make up 89 percent of the country’s area, are populated by less than 13 percent of the population.</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This uneven geographical distribution is due mainly to the concentration of economic activities in urban areas</a:t>
            </a:r>
          </a:p>
        </p:txBody>
      </p:sp>
      <p:pic>
        <p:nvPicPr>
          <p:cNvPr id="5" name="Picture 4"/>
          <p:cNvPicPr>
            <a:picLocks noChangeAspect="1"/>
          </p:cNvPicPr>
          <p:nvPr/>
        </p:nvPicPr>
        <p:blipFill rotWithShape="1">
          <a:blip r:embed="rId2" cstate="print">
            <a:clrChange>
              <a:clrFrom>
                <a:srgbClr val="F6F6F6"/>
              </a:clrFrom>
              <a:clrTo>
                <a:srgbClr val="F6F6F6">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12158" t="4575" r="12745" b="20425"/>
          <a:stretch/>
        </p:blipFill>
        <p:spPr>
          <a:xfrm>
            <a:off x="4526420" y="574445"/>
            <a:ext cx="2260171" cy="1805776"/>
          </a:xfrm>
          <a:prstGeom prst="rect">
            <a:avLst/>
          </a:prstGeom>
        </p:spPr>
      </p:pic>
      <p:pic>
        <p:nvPicPr>
          <p:cNvPr id="12" name="Picture 11"/>
          <p:cNvPicPr/>
          <p:nvPr/>
        </p:nvPicPr>
        <p:blipFill>
          <a:blip r:embed="rId3"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3" name="Picture 12" descr="https://lh6.googleusercontent.com/w7OZRBJMlcIubXs_phuRWqQhkEoprlWA_OhlUiP08wdHCXOWqIcTE0vQcH-X1Le3L9NN2mVQjdUW_ADjaDu-MyCweE10LkfvfmdacAGzjJ_njfz4-AJKFzAwSyU29B5oityZHSQ"/>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18412" y="3619"/>
            <a:ext cx="739588" cy="492751"/>
          </a:xfrm>
          <a:prstGeom prst="rect">
            <a:avLst/>
          </a:prstGeom>
        </p:spPr>
      </p:pic>
      <p:pic>
        <p:nvPicPr>
          <p:cNvPr id="17" name="Image 11" descr="C:\Users\HP\Pictures\statistiques EMPLOYEMENT.png"/>
          <p:cNvPicPr/>
          <p:nvPr/>
        </p:nvPicPr>
        <p:blipFill rotWithShape="1">
          <a:blip r:embed="rId6">
            <a:extLst>
              <a:ext uri="{28A0092B-C50C-407E-A947-70E740481C1C}">
                <a14:useLocalDpi xmlns:a14="http://schemas.microsoft.com/office/drawing/2010/main" val="0"/>
              </a:ext>
            </a:extLst>
          </a:blip>
          <a:srcRect t="6709"/>
          <a:stretch/>
        </p:blipFill>
        <p:spPr bwMode="auto">
          <a:xfrm>
            <a:off x="522874" y="5602356"/>
            <a:ext cx="6060554" cy="3704490"/>
          </a:xfrm>
          <a:prstGeom prst="rect">
            <a:avLst/>
          </a:prstGeom>
          <a:noFill/>
          <a:ln>
            <a:noFill/>
          </a:ln>
        </p:spPr>
      </p:pic>
    </p:spTree>
    <p:extLst>
      <p:ext uri="{BB962C8B-B14F-4D97-AF65-F5344CB8AC3E}">
        <p14:creationId xmlns:p14="http://schemas.microsoft.com/office/powerpoint/2010/main" val="3120996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Introduction…</a:t>
            </a:r>
          </a:p>
        </p:txBody>
      </p:sp>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15" name="Rectangle 14"/>
          <p:cNvSpPr/>
          <p:nvPr/>
        </p:nvSpPr>
        <p:spPr>
          <a:xfrm>
            <a:off x="2571750" y="3077905"/>
            <a:ext cx="4111438" cy="1269322"/>
          </a:xfrm>
          <a:prstGeom prst="rect">
            <a:avLst/>
          </a:prstGeom>
        </p:spPr>
        <p:txBody>
          <a:bodyPr wrap="square">
            <a:spAutoFit/>
          </a:bodyPr>
          <a:lstStyle/>
          <a:p>
            <a:pPr algn="just">
              <a:lnSpc>
                <a:spcPct val="107000"/>
              </a:lnSpc>
              <a:spcAft>
                <a:spcPts val="800"/>
              </a:spcAft>
            </a:pPr>
            <a:r>
              <a:rPr lang="en-US" sz="1200" dirty="0"/>
              <a:t>The study of ILO conducted 2016-2018 for Jordan and focusing on different regions within, showed that unemployment for university graduates are record-high in the region (25.6%) among males and (78%) among females according to Jordanian Department of Statistics in its annual report released in the first quarter of 2019.</a:t>
            </a:r>
            <a:endParaRPr lang="en-US" sz="1200" dirty="0">
              <a:latin typeface="Calibri" panose="020F0502020204030204" pitchFamily="34" charset="0"/>
              <a:ea typeface="Calibri" panose="020F0502020204030204" pitchFamily="34" charset="0"/>
              <a:cs typeface="Arial" panose="020B0604020202020204" pitchFamily="34" charset="0"/>
            </a:endParaRPr>
          </a:p>
        </p:txBody>
      </p:sp>
      <p:sp>
        <p:nvSpPr>
          <p:cNvPr id="23" name="Rectangle 22"/>
          <p:cNvSpPr/>
          <p:nvPr/>
        </p:nvSpPr>
        <p:spPr>
          <a:xfrm>
            <a:off x="137161" y="902788"/>
            <a:ext cx="4668304" cy="68518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Jordan with a population of 10,869,135 million as Population Clock declare ( </a:t>
            </a:r>
            <a:r>
              <a:rPr lang="en-US" sz="1200" dirty="0">
                <a:latin typeface="Calibri" panose="020F0502020204030204" pitchFamily="34" charset="0"/>
                <a:ea typeface="Calibri" panose="020F0502020204030204" pitchFamily="34" charset="0"/>
                <a:cs typeface="Arial" panose="020B0604020202020204" pitchFamily="34" charset="0"/>
                <a:hlinkClick r:id="rId4"/>
              </a:rPr>
              <a:t>http://dosweb.dos.gov.jo</a:t>
            </a:r>
            <a:r>
              <a:rPr lang="en-US" sz="1200" dirty="0">
                <a:latin typeface="Calibri" panose="020F0502020204030204" pitchFamily="34" charset="0"/>
                <a:ea typeface="Calibri" panose="020F0502020204030204" pitchFamily="34" charset="0"/>
                <a:cs typeface="Arial" panose="020B0604020202020204" pitchFamily="34" charset="0"/>
              </a:rPr>
              <a:t> ). </a:t>
            </a:r>
            <a:r>
              <a:rPr lang="en-US" sz="1200" dirty="0"/>
              <a:t>Jordan is characterized as a “young” country with 34.3% of the population under 15 years old.</a:t>
            </a:r>
            <a:endParaRPr lang="en-US" sz="1200" dirty="0">
              <a:latin typeface="Calibri" panose="020F0502020204030204" pitchFamily="34" charset="0"/>
              <a:ea typeface="Calibri" panose="020F0502020204030204" pitchFamily="34" charset="0"/>
              <a:cs typeface="Arial" panose="020B0604020202020204" pitchFamily="34" charset="0"/>
            </a:endParaRPr>
          </a:p>
        </p:txBody>
      </p:sp>
      <p:sp>
        <p:nvSpPr>
          <p:cNvPr id="24" name="Rectangle 23"/>
          <p:cNvSpPr/>
          <p:nvPr/>
        </p:nvSpPr>
        <p:spPr>
          <a:xfrm>
            <a:off x="137160" y="1574837"/>
            <a:ext cx="4668305" cy="1071704"/>
          </a:xfrm>
          <a:prstGeom prst="rect">
            <a:avLst/>
          </a:prstGeom>
        </p:spPr>
        <p:txBody>
          <a:bodyPr wrap="square">
            <a:spAutoFit/>
          </a:bodyPr>
          <a:lstStyle/>
          <a:p>
            <a:pPr algn="just">
              <a:lnSpc>
                <a:spcPct val="107000"/>
              </a:lnSpc>
              <a:spcAft>
                <a:spcPts val="800"/>
              </a:spcAft>
            </a:pPr>
            <a:r>
              <a:rPr lang="en-US" sz="1200" dirty="0"/>
              <a:t>Particularly in terms of the unemployment among youth with higher percentage among females compared to males in the age group (18-29). According to the official International Labor Organization website and Department of Statistics, Jordan's unemployment rate has recorded 24.7 in general, 22.6% for males compared to 32.8% for females.</a:t>
            </a:r>
            <a:endParaRPr lang="en-US" sz="1200" dirty="0">
              <a:latin typeface="Calibri" panose="020F0502020204030204" pitchFamily="34" charset="0"/>
              <a:ea typeface="Calibri" panose="020F0502020204030204" pitchFamily="34" charset="0"/>
              <a:cs typeface="Arial" panose="020B0604020202020204" pitchFamily="34" charset="0"/>
            </a:endParaRPr>
          </a:p>
        </p:txBody>
      </p:sp>
      <p:sp>
        <p:nvSpPr>
          <p:cNvPr id="25" name="Rectangle 24"/>
          <p:cNvSpPr/>
          <p:nvPr/>
        </p:nvSpPr>
        <p:spPr>
          <a:xfrm>
            <a:off x="124460" y="4670256"/>
            <a:ext cx="2656840" cy="2471318"/>
          </a:xfrm>
          <a:prstGeom prst="rect">
            <a:avLst/>
          </a:prstGeom>
        </p:spPr>
        <p:txBody>
          <a:bodyPr wrap="square">
            <a:spAutoFit/>
          </a:bodyPr>
          <a:lstStyle/>
          <a:p>
            <a:pPr algn="just">
              <a:lnSpc>
                <a:spcPct val="107000"/>
              </a:lnSpc>
              <a:spcAft>
                <a:spcPts val="800"/>
              </a:spcAft>
            </a:pPr>
            <a:r>
              <a:rPr lang="en-US" sz="1200" dirty="0"/>
              <a:t>The unemployment rate is on the rise  for both sexes from 2017 (18.5%), 2018 (18.7%),  till 2019 with 19.0%, in addition to males unemployment rate that decreased with 4.1%.</a:t>
            </a:r>
          </a:p>
          <a:p>
            <a:pPr algn="just">
              <a:lnSpc>
                <a:spcPct val="107000"/>
              </a:lnSpc>
              <a:spcAft>
                <a:spcPts val="800"/>
              </a:spcAft>
            </a:pPr>
            <a:r>
              <a:rPr lang="en-US" sz="1200" dirty="0"/>
              <a:t>While  the unemployment rate  for  the  Bachelor holders  and  the higher  education is  22.4%  for both sexes.  </a:t>
            </a:r>
          </a:p>
          <a:p>
            <a:pPr algn="just">
              <a:lnSpc>
                <a:spcPct val="107000"/>
              </a:lnSpc>
              <a:spcAft>
                <a:spcPts val="800"/>
              </a:spcAft>
            </a:pPr>
            <a:r>
              <a:rPr lang="en-US" sz="1200" dirty="0"/>
              <a:t>The  unemployment  rate  according  to  the  age  group ,  the  rate  is  (39.7%) for  the  age between  20-24.</a:t>
            </a:r>
          </a:p>
        </p:txBody>
      </p:sp>
      <p:pic>
        <p:nvPicPr>
          <p:cNvPr id="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0618" y="856075"/>
            <a:ext cx="15049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036" y="2646541"/>
            <a:ext cx="2182548" cy="1962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93921" y="4649978"/>
            <a:ext cx="3825668" cy="2702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Rectangle 28"/>
          <p:cNvSpPr/>
          <p:nvPr/>
        </p:nvSpPr>
        <p:spPr>
          <a:xfrm>
            <a:off x="137161" y="7435436"/>
            <a:ext cx="6546027" cy="1938992"/>
          </a:xfrm>
          <a:prstGeom prst="rect">
            <a:avLst/>
          </a:prstGeom>
        </p:spPr>
        <p:txBody>
          <a:bodyPr wrap="square">
            <a:spAutoFit/>
          </a:bodyPr>
          <a:lstStyle/>
          <a:p>
            <a:r>
              <a:rPr lang="en-US" sz="1200" dirty="0"/>
              <a:t>Being close to zones of political unrest, Jordan has experienced waves of immigrations from Syria over the past decade, who have become a true burden on the Jordanian economy and significantly affecting employment chances for Jordanian graduates. </a:t>
            </a:r>
          </a:p>
          <a:p>
            <a:r>
              <a:rPr lang="en-US" sz="1200" dirty="0"/>
              <a:t>As per the study of ILO, the only way out for the Jordanian economy is the true and realistic match of the graduate competencies with the competitive job market needs (national or multi-national), which are attracting their major competent working force from countries such as India and China, which possesses a true challenge to the national stability in Jordan. Education reform targeting future job market competence needs is becoming imminent in Jordan more than ever in order to balance the threatening rates of unemployment in one of the most politically dynamic and fragile regions in the World. </a:t>
            </a:r>
          </a:p>
        </p:txBody>
      </p:sp>
      <p:pic>
        <p:nvPicPr>
          <p:cNvPr id="30" name="Picture 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049603" y="-691"/>
            <a:ext cx="808397" cy="404199"/>
          </a:xfrm>
          <a:prstGeom prst="rect">
            <a:avLst/>
          </a:prstGeom>
        </p:spPr>
      </p:pic>
    </p:spTree>
    <p:extLst>
      <p:ext uri="{BB962C8B-B14F-4D97-AF65-F5344CB8AC3E}">
        <p14:creationId xmlns:p14="http://schemas.microsoft.com/office/powerpoint/2010/main" val="3109685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13" name="TextBox 12"/>
          <p:cNvSpPr txBox="1"/>
          <p:nvPr/>
        </p:nvSpPr>
        <p:spPr>
          <a:xfrm>
            <a:off x="68579" y="17930"/>
            <a:ext cx="4591067" cy="400110"/>
          </a:xfrm>
          <a:prstGeom prst="rect">
            <a:avLst/>
          </a:prstGeom>
          <a:noFill/>
        </p:spPr>
        <p:txBody>
          <a:bodyPr wrap="square" rtlCol="0">
            <a:spAutoFit/>
          </a:bodyPr>
          <a:lstStyle/>
          <a:p>
            <a:r>
              <a:rPr lang="en-US" sz="2000" dirty="0">
                <a:solidFill>
                  <a:schemeClr val="accent5"/>
                </a:solidFill>
              </a:rPr>
              <a:t>Global Knowledge Index (GKI) - 2020</a:t>
            </a:r>
          </a:p>
        </p:txBody>
      </p:sp>
      <p:sp>
        <p:nvSpPr>
          <p:cNvPr id="14" name="Flowchart: Internal Storage 13"/>
          <p:cNvSpPr/>
          <p:nvPr/>
        </p:nvSpPr>
        <p:spPr>
          <a:xfrm>
            <a:off x="3740148" y="1657650"/>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79</a:t>
            </a:r>
          </a:p>
        </p:txBody>
      </p:sp>
      <p:sp>
        <p:nvSpPr>
          <p:cNvPr id="16" name="Flowchart: Internal Storage 15"/>
          <p:cNvSpPr/>
          <p:nvPr/>
        </p:nvSpPr>
        <p:spPr>
          <a:xfrm>
            <a:off x="5289550" y="1657650"/>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43.9</a:t>
            </a:r>
          </a:p>
        </p:txBody>
      </p:sp>
      <p:sp>
        <p:nvSpPr>
          <p:cNvPr id="19" name="TextBox 18"/>
          <p:cNvSpPr txBox="1"/>
          <p:nvPr/>
        </p:nvSpPr>
        <p:spPr>
          <a:xfrm>
            <a:off x="3891756" y="1288318"/>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20" name="TextBox 19"/>
          <p:cNvSpPr txBox="1"/>
          <p:nvPr/>
        </p:nvSpPr>
        <p:spPr>
          <a:xfrm>
            <a:off x="5367337" y="1294826"/>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21" name="Rectangle 20"/>
          <p:cNvSpPr/>
          <p:nvPr/>
        </p:nvSpPr>
        <p:spPr>
          <a:xfrm>
            <a:off x="137160" y="721005"/>
            <a:ext cx="6558355" cy="68518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Covering 138 countries, the GKI provides a systematic tool for guiding and informing policymakers, researchers, civil society and the private sector to collaborate on different aspects of policies to foster knowledge-based societies and bridge knowledge gaps.</a:t>
            </a:r>
          </a:p>
        </p:txBody>
      </p:sp>
      <p:sp>
        <p:nvSpPr>
          <p:cNvPr id="22" name="Rectangle 21"/>
          <p:cNvSpPr/>
          <p:nvPr/>
        </p:nvSpPr>
        <p:spPr>
          <a:xfrm>
            <a:off x="124459" y="1560932"/>
            <a:ext cx="3215639" cy="1183016"/>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Ranks 79 out of 138 countries in the GKI, with a total score of 43.9/100 – below the global average which stands at 46.7/100.</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Jordan is considered as a moderate performer in its knowledge infrastructure.</a:t>
            </a:r>
          </a:p>
        </p:txBody>
      </p:sp>
      <p:sp>
        <p:nvSpPr>
          <p:cNvPr id="30" name="TextBox 29"/>
          <p:cNvSpPr txBox="1"/>
          <p:nvPr/>
        </p:nvSpPr>
        <p:spPr>
          <a:xfrm>
            <a:off x="68580" y="3135938"/>
            <a:ext cx="5011418" cy="400110"/>
          </a:xfrm>
          <a:prstGeom prst="rect">
            <a:avLst/>
          </a:prstGeom>
          <a:noFill/>
        </p:spPr>
        <p:txBody>
          <a:bodyPr wrap="square" rtlCol="0">
            <a:spAutoFit/>
          </a:bodyPr>
          <a:lstStyle/>
          <a:p>
            <a:r>
              <a:rPr lang="en-US" sz="2000" dirty="0">
                <a:solidFill>
                  <a:schemeClr val="accent5"/>
                </a:solidFill>
              </a:rPr>
              <a:t>Global Entrepreneurial Index (GEI) - 2019</a:t>
            </a:r>
          </a:p>
        </p:txBody>
      </p:sp>
      <p:sp>
        <p:nvSpPr>
          <p:cNvPr id="31" name="Flowchart: Internal Storage 30"/>
          <p:cNvSpPr/>
          <p:nvPr/>
        </p:nvSpPr>
        <p:spPr>
          <a:xfrm>
            <a:off x="3740148" y="4736812"/>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49</a:t>
            </a:r>
          </a:p>
        </p:txBody>
      </p:sp>
      <p:sp>
        <p:nvSpPr>
          <p:cNvPr id="32" name="Flowchart: Internal Storage 31"/>
          <p:cNvSpPr/>
          <p:nvPr/>
        </p:nvSpPr>
        <p:spPr>
          <a:xfrm>
            <a:off x="5289550" y="4736812"/>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36.5</a:t>
            </a:r>
          </a:p>
        </p:txBody>
      </p:sp>
      <p:sp>
        <p:nvSpPr>
          <p:cNvPr id="33" name="TextBox 32"/>
          <p:cNvSpPr txBox="1"/>
          <p:nvPr/>
        </p:nvSpPr>
        <p:spPr>
          <a:xfrm>
            <a:off x="3891756" y="4367480"/>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34" name="TextBox 33"/>
          <p:cNvSpPr txBox="1"/>
          <p:nvPr/>
        </p:nvSpPr>
        <p:spPr>
          <a:xfrm>
            <a:off x="5367337" y="4373988"/>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35" name="Rectangle 34"/>
          <p:cNvSpPr/>
          <p:nvPr/>
        </p:nvSpPr>
        <p:spPr>
          <a:xfrm>
            <a:off x="137160" y="3596967"/>
            <a:ext cx="6558355" cy="882806"/>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Global Entrepreneurship Index (GEI) is an annual index that measures the health of the entrepreneurship ecosystems in each of 137 countries. It then ranks the performance of these against each other. This provides a picture of how each country performs in both the domestic and international context.</a:t>
            </a:r>
          </a:p>
        </p:txBody>
      </p:sp>
      <p:sp>
        <p:nvSpPr>
          <p:cNvPr id="36" name="Rectangle 35"/>
          <p:cNvSpPr/>
          <p:nvPr/>
        </p:nvSpPr>
        <p:spPr>
          <a:xfrm>
            <a:off x="124459" y="4467374"/>
            <a:ext cx="3215639" cy="48756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Jordan’s GEI was at level of 36.5 in 2019, I</a:t>
            </a:r>
            <a:r>
              <a:rPr lang="en-GB" sz="1200" dirty="0">
                <a:latin typeface="Calibri" panose="020F0502020204030204" pitchFamily="34" charset="0"/>
                <a:ea typeface="Calibri" panose="020F0502020204030204" pitchFamily="34" charset="0"/>
                <a:cs typeface="Arial" panose="020B0604020202020204" pitchFamily="34" charset="0"/>
              </a:rPr>
              <a:t>t ranks 49 out of 137 countries.</a:t>
            </a:r>
          </a:p>
        </p:txBody>
      </p:sp>
      <p:sp>
        <p:nvSpPr>
          <p:cNvPr id="37" name="TextBox 36"/>
          <p:cNvSpPr txBox="1"/>
          <p:nvPr/>
        </p:nvSpPr>
        <p:spPr>
          <a:xfrm>
            <a:off x="81278" y="6205604"/>
            <a:ext cx="5011418" cy="400110"/>
          </a:xfrm>
          <a:prstGeom prst="rect">
            <a:avLst/>
          </a:prstGeom>
          <a:noFill/>
        </p:spPr>
        <p:txBody>
          <a:bodyPr wrap="square" rtlCol="0">
            <a:spAutoFit/>
          </a:bodyPr>
          <a:lstStyle/>
          <a:p>
            <a:r>
              <a:rPr lang="en-US" sz="2000" dirty="0">
                <a:solidFill>
                  <a:schemeClr val="accent5"/>
                </a:solidFill>
              </a:rPr>
              <a:t>Global Innovation Index (GII) - 2020</a:t>
            </a:r>
          </a:p>
        </p:txBody>
      </p:sp>
      <p:sp>
        <p:nvSpPr>
          <p:cNvPr id="38" name="Flowchart: Internal Storage 37"/>
          <p:cNvSpPr/>
          <p:nvPr/>
        </p:nvSpPr>
        <p:spPr>
          <a:xfrm>
            <a:off x="3752846" y="7806478"/>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81</a:t>
            </a:r>
          </a:p>
        </p:txBody>
      </p:sp>
      <p:sp>
        <p:nvSpPr>
          <p:cNvPr id="39" name="Flowchart: Internal Storage 38"/>
          <p:cNvSpPr/>
          <p:nvPr/>
        </p:nvSpPr>
        <p:spPr>
          <a:xfrm>
            <a:off x="5302248" y="7806478"/>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accent5"/>
                </a:solidFill>
              </a:rPr>
              <a:t>27.79</a:t>
            </a:r>
          </a:p>
        </p:txBody>
      </p:sp>
      <p:sp>
        <p:nvSpPr>
          <p:cNvPr id="40" name="TextBox 39"/>
          <p:cNvSpPr txBox="1"/>
          <p:nvPr/>
        </p:nvSpPr>
        <p:spPr>
          <a:xfrm>
            <a:off x="3904454" y="7437146"/>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41" name="TextBox 40"/>
          <p:cNvSpPr txBox="1"/>
          <p:nvPr/>
        </p:nvSpPr>
        <p:spPr>
          <a:xfrm>
            <a:off x="5380035" y="7443654"/>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42" name="Rectangle 41"/>
          <p:cNvSpPr/>
          <p:nvPr/>
        </p:nvSpPr>
        <p:spPr>
          <a:xfrm>
            <a:off x="149858" y="6666633"/>
            <a:ext cx="6558355" cy="676467"/>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Global Innovation Index (GII) provides detailed metrics about the innovation performance of 131 countries and economies around the world. Its 80 indicators explore a broad vision of innovation, including political environment, education, infrastructure and business sophistication.</a:t>
            </a:r>
          </a:p>
        </p:txBody>
      </p:sp>
      <p:sp>
        <p:nvSpPr>
          <p:cNvPr id="43" name="Rectangle 42"/>
          <p:cNvSpPr/>
          <p:nvPr/>
        </p:nvSpPr>
        <p:spPr>
          <a:xfrm>
            <a:off x="137157" y="7371940"/>
            <a:ext cx="3215639" cy="48756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Jordan’s GII was at level of 27.79 in 2020, I</a:t>
            </a:r>
            <a:r>
              <a:rPr lang="en-GB" sz="1200" dirty="0">
                <a:latin typeface="Calibri" panose="020F0502020204030204" pitchFamily="34" charset="0"/>
                <a:ea typeface="Calibri" panose="020F0502020204030204" pitchFamily="34" charset="0"/>
                <a:cs typeface="Arial" panose="020B0604020202020204" pitchFamily="34" charset="0"/>
              </a:rPr>
              <a:t>t ranks 81 out of 131 countries.</a:t>
            </a:r>
          </a:p>
        </p:txBody>
      </p:sp>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603" y="-691"/>
            <a:ext cx="808397" cy="404199"/>
          </a:xfrm>
          <a:prstGeom prst="rect">
            <a:avLst/>
          </a:prstGeom>
        </p:spPr>
      </p:pic>
    </p:spTree>
    <p:extLst>
      <p:ext uri="{BB962C8B-B14F-4D97-AF65-F5344CB8AC3E}">
        <p14:creationId xmlns:p14="http://schemas.microsoft.com/office/powerpoint/2010/main" val="62060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Labor Force…</a:t>
            </a:r>
          </a:p>
        </p:txBody>
      </p:sp>
      <p:pic>
        <p:nvPicPr>
          <p:cNvPr id="5" name="Picture 4"/>
          <p:cNvPicPr>
            <a:picLocks noChangeAspect="1"/>
          </p:cNvPicPr>
          <p:nvPr/>
        </p:nvPicPr>
        <p:blipFill rotWithShape="1">
          <a:blip r:embed="rId2" cstate="print">
            <a:clrChange>
              <a:clrFrom>
                <a:srgbClr val="F6F6F6"/>
              </a:clrFrom>
              <a:clrTo>
                <a:srgbClr val="F6F6F6">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12158" t="4575" r="12745" b="20425"/>
          <a:stretch/>
        </p:blipFill>
        <p:spPr>
          <a:xfrm>
            <a:off x="4526420" y="574445"/>
            <a:ext cx="2260171" cy="1805776"/>
          </a:xfrm>
          <a:prstGeom prst="rect">
            <a:avLst/>
          </a:prstGeom>
        </p:spPr>
      </p:pic>
      <p:pic>
        <p:nvPicPr>
          <p:cNvPr id="12" name="Picture 11"/>
          <p:cNvPicPr/>
          <p:nvPr/>
        </p:nvPicPr>
        <p:blipFill>
          <a:blip r:embed="rId3"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3" name="Picture 12" descr="https://lh6.googleusercontent.com/w7OZRBJMlcIubXs_phuRWqQhkEoprlWA_OhlUiP08wdHCXOWqIcTE0vQcH-X1Le3L9NN2mVQjdUW_ADjaDu-MyCweE10LkfvfmdacAGzjJ_njfz4-AJKFzAwSyU29B5oityZHSQ"/>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10" name="Rectangle 9"/>
          <p:cNvSpPr/>
          <p:nvPr/>
        </p:nvSpPr>
        <p:spPr>
          <a:xfrm>
            <a:off x="47548" y="1174505"/>
            <a:ext cx="4478872" cy="1569660"/>
          </a:xfrm>
          <a:prstGeom prst="rect">
            <a:avLst/>
          </a:prstGeom>
        </p:spPr>
        <p:txBody>
          <a:bodyPr wrap="square">
            <a:spAutoFit/>
          </a:bodyPr>
          <a:lstStyle/>
          <a:p>
            <a:r>
              <a:rPr lang="en-US" sz="1200" dirty="0"/>
              <a:t>1- The results show that the Unemployment Rate has reached (24.7%) during the fourth quarter of 2020; representing an increase by 5.7 percentage points of the fourth quarter 2019.</a:t>
            </a:r>
          </a:p>
          <a:p>
            <a:r>
              <a:rPr lang="en-US" sz="1200" dirty="0"/>
              <a:t>2- The Unemployment Rate for males has reached (22.6%) during the fourth quarter of 2020 against (32.8%) for females. It becomes clear that the Unemployment Rate has increased for males by 4.9 percentage points and for females by 8.7 percentage points compared with the fourth quarter of 2019.</a:t>
            </a:r>
          </a:p>
        </p:txBody>
      </p:sp>
      <p:sp>
        <p:nvSpPr>
          <p:cNvPr id="11" name="Rectangle 10"/>
          <p:cNvSpPr/>
          <p:nvPr/>
        </p:nvSpPr>
        <p:spPr>
          <a:xfrm>
            <a:off x="50653" y="2624559"/>
            <a:ext cx="6720406" cy="646331"/>
          </a:xfrm>
          <a:prstGeom prst="rect">
            <a:avLst/>
          </a:prstGeom>
        </p:spPr>
        <p:txBody>
          <a:bodyPr wrap="square">
            <a:spAutoFit/>
          </a:bodyPr>
          <a:lstStyle/>
          <a:p>
            <a:r>
              <a:rPr lang="en-US" sz="1200" dirty="0"/>
              <a:t>3- Comparing the unemployment rate for the fourth quarter with the third quarter of 2020 shows that the unemployment rate increased by 0.8 percentage points; males increased by 1.4 percentage points, while it decreased for females by 0.8 percentage points.</a:t>
            </a:r>
          </a:p>
        </p:txBody>
      </p:sp>
      <p:sp>
        <p:nvSpPr>
          <p:cNvPr id="15" name="Rectangle 14"/>
          <p:cNvSpPr/>
          <p:nvPr/>
        </p:nvSpPr>
        <p:spPr>
          <a:xfrm>
            <a:off x="150057" y="3281107"/>
            <a:ext cx="2034852" cy="400110"/>
          </a:xfrm>
          <a:prstGeom prst="rect">
            <a:avLst/>
          </a:prstGeom>
        </p:spPr>
        <p:txBody>
          <a:bodyPr wrap="none">
            <a:spAutoFit/>
          </a:bodyPr>
          <a:lstStyle/>
          <a:p>
            <a:r>
              <a:rPr lang="en-US" sz="2000" dirty="0">
                <a:solidFill>
                  <a:schemeClr val="accent5"/>
                </a:solidFill>
              </a:rPr>
              <a:t>The Unemployed:</a:t>
            </a:r>
          </a:p>
        </p:txBody>
      </p:sp>
      <p:sp>
        <p:nvSpPr>
          <p:cNvPr id="18" name="Rectangle 17"/>
          <p:cNvSpPr/>
          <p:nvPr/>
        </p:nvSpPr>
        <p:spPr>
          <a:xfrm>
            <a:off x="31363" y="3628860"/>
            <a:ext cx="6739695" cy="2123658"/>
          </a:xfrm>
          <a:prstGeom prst="rect">
            <a:avLst/>
          </a:prstGeom>
        </p:spPr>
        <p:txBody>
          <a:bodyPr wrap="square">
            <a:spAutoFit/>
          </a:bodyPr>
          <a:lstStyle/>
          <a:p>
            <a:r>
              <a:rPr lang="en-US" sz="1200" dirty="0"/>
              <a:t>1- The Survey results show that the Unemployment Rate was high among the university degree holders (Bachelor degree and higher divided by labor force for the same educational level) as it reached 27.8% compared with the other educational levels.</a:t>
            </a:r>
          </a:p>
          <a:p>
            <a:r>
              <a:rPr lang="en-US" sz="1200" dirty="0"/>
              <a:t>2- The results also show that 51.1% of the Unemployed are secondary certificate holders and higher, and that 48.9% have less than secondary school qualifications.</a:t>
            </a:r>
          </a:p>
          <a:p>
            <a:r>
              <a:rPr lang="en-US" sz="1200" dirty="0"/>
              <a:t>3- The percentage of the unemployed varied according to educational level and gender. The percentage of unemployed males holding a bachelor’s degree or higher reached 24.5% compared to 75.8% for females.</a:t>
            </a:r>
          </a:p>
          <a:p>
            <a:r>
              <a:rPr lang="en-US" sz="1200" dirty="0"/>
              <a:t>4- The highest rate of Unemployment was recorded in the age group 15-19 and 20-24 years by 62.1% and 47.9% respectively.</a:t>
            </a:r>
          </a:p>
          <a:p>
            <a:r>
              <a:rPr lang="en-US" sz="1200" dirty="0"/>
              <a:t>5- The highest Rate of Unemployment was recorded in </a:t>
            </a:r>
            <a:r>
              <a:rPr lang="en-US" sz="1200" dirty="0" err="1"/>
              <a:t>Tafilah</a:t>
            </a:r>
            <a:r>
              <a:rPr lang="en-US" sz="1200" dirty="0"/>
              <a:t> at 26.2% and the lowest rate was recorded in </a:t>
            </a:r>
            <a:r>
              <a:rPr lang="en-US" sz="1200" dirty="0" err="1"/>
              <a:t>Ajlun</a:t>
            </a:r>
            <a:r>
              <a:rPr lang="en-US" sz="1200" dirty="0"/>
              <a:t> at 17.2%.</a:t>
            </a:r>
          </a:p>
        </p:txBody>
      </p:sp>
      <p:pic>
        <p:nvPicPr>
          <p:cNvPr id="1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7168" y="5816369"/>
            <a:ext cx="5667375" cy="324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Rectangle 19"/>
          <p:cNvSpPr/>
          <p:nvPr/>
        </p:nvSpPr>
        <p:spPr>
          <a:xfrm>
            <a:off x="150057" y="785272"/>
            <a:ext cx="1881734" cy="400110"/>
          </a:xfrm>
          <a:prstGeom prst="rect">
            <a:avLst/>
          </a:prstGeom>
        </p:spPr>
        <p:txBody>
          <a:bodyPr wrap="none">
            <a:spAutoFit/>
          </a:bodyPr>
          <a:lstStyle/>
          <a:p>
            <a:r>
              <a:rPr lang="en-US" sz="2000" dirty="0">
                <a:solidFill>
                  <a:schemeClr val="accent5"/>
                </a:solidFill>
              </a:rPr>
              <a:t>Unemployment:</a:t>
            </a:r>
          </a:p>
        </p:txBody>
      </p:sp>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49603" y="-691"/>
            <a:ext cx="808397" cy="404199"/>
          </a:xfrm>
          <a:prstGeom prst="rect">
            <a:avLst/>
          </a:prstGeom>
        </p:spPr>
      </p:pic>
    </p:spTree>
    <p:extLst>
      <p:ext uri="{BB962C8B-B14F-4D97-AF65-F5344CB8AC3E}">
        <p14:creationId xmlns:p14="http://schemas.microsoft.com/office/powerpoint/2010/main" val="3497755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7" name="Picture 6"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8" name="Rectangle 7"/>
          <p:cNvSpPr/>
          <p:nvPr/>
        </p:nvSpPr>
        <p:spPr>
          <a:xfrm>
            <a:off x="1285875" y="3376188"/>
            <a:ext cx="4483528" cy="1107996"/>
          </a:xfrm>
          <a:prstGeom prst="rect">
            <a:avLst/>
          </a:prstGeom>
        </p:spPr>
        <p:txBody>
          <a:bodyPr wrap="square">
            <a:spAutoFit/>
          </a:bodyPr>
          <a:lstStyle/>
          <a:p>
            <a:pPr algn="ctr"/>
            <a:r>
              <a:rPr lang="en-US" sz="6600" dirty="0">
                <a:solidFill>
                  <a:schemeClr val="accent5"/>
                </a:solidFill>
                <a:latin typeface="Calibri" panose="020F0502020204030204" pitchFamily="34" charset="0"/>
                <a:ea typeface="Calibri" panose="020F0502020204030204" pitchFamily="34" charset="0"/>
                <a:cs typeface="Arial" panose="020B0604020202020204" pitchFamily="34" charset="0"/>
              </a:rPr>
              <a:t>Objectives</a:t>
            </a:r>
          </a:p>
        </p:txBody>
      </p:sp>
    </p:spTree>
    <p:extLst>
      <p:ext uri="{BB962C8B-B14F-4D97-AF65-F5344CB8AC3E}">
        <p14:creationId xmlns:p14="http://schemas.microsoft.com/office/powerpoint/2010/main" val="1047730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Objectives…</a:t>
            </a:r>
          </a:p>
        </p:txBody>
      </p:sp>
      <p:sp>
        <p:nvSpPr>
          <p:cNvPr id="8" name="Rectangle 7"/>
          <p:cNvSpPr/>
          <p:nvPr/>
        </p:nvSpPr>
        <p:spPr>
          <a:xfrm>
            <a:off x="137161" y="929682"/>
            <a:ext cx="4219686" cy="1938992"/>
          </a:xfrm>
          <a:prstGeom prst="rect">
            <a:avLst/>
          </a:prstGeom>
        </p:spPr>
        <p:txBody>
          <a:bodyPr wrap="square">
            <a:spAutoFit/>
          </a:bodyPr>
          <a:lstStyle/>
          <a:p>
            <a:r>
              <a:rPr lang="en-US" sz="1200" dirty="0"/>
              <a:t>The surveys were conducted to meet the following objectives:</a:t>
            </a:r>
          </a:p>
          <a:p>
            <a:pPr marL="171450" lvl="0" indent="-171450">
              <a:buFont typeface="Arial" panose="020B0604020202020204" pitchFamily="34" charset="0"/>
              <a:buChar char="•"/>
            </a:pPr>
            <a:r>
              <a:rPr lang="en-US" sz="1200" dirty="0"/>
              <a:t>analyze the current skills/ competencies of university graduates from Engineering &amp; technology – ITC in partner countries (Egypt, Jordan and Algeria) as part of the MENA region,</a:t>
            </a:r>
          </a:p>
          <a:p>
            <a:pPr marL="171450" lvl="0" indent="-171450">
              <a:buFont typeface="Arial" panose="020B0604020202020204" pitchFamily="34" charset="0"/>
              <a:buChar char="•"/>
            </a:pPr>
            <a:r>
              <a:rPr lang="en-US" sz="1200" dirty="0"/>
              <a:t>explore employers’ perceptions of the most important skills/competencies that engineering and technology job seekers must have,</a:t>
            </a:r>
          </a:p>
          <a:p>
            <a:pPr marL="171450" lvl="0" indent="-171450">
              <a:buFont typeface="Arial" panose="020B0604020202020204" pitchFamily="34" charset="0"/>
              <a:buChar char="•"/>
            </a:pPr>
            <a:r>
              <a:rPr lang="en-US" sz="1200" dirty="0"/>
              <a:t>examine how the current teaching/learning methodologies at partner institutions affect graduates’ qualifications,</a:t>
            </a:r>
          </a:p>
        </p:txBody>
      </p:sp>
      <p:sp>
        <p:nvSpPr>
          <p:cNvPr id="10" name="Rectangle 9"/>
          <p:cNvSpPr/>
          <p:nvPr/>
        </p:nvSpPr>
        <p:spPr>
          <a:xfrm>
            <a:off x="137161" y="2785374"/>
            <a:ext cx="6559474" cy="2492990"/>
          </a:xfrm>
          <a:prstGeom prst="rect">
            <a:avLst/>
          </a:prstGeom>
        </p:spPr>
        <p:txBody>
          <a:bodyPr wrap="square">
            <a:spAutoFit/>
          </a:bodyPr>
          <a:lstStyle/>
          <a:p>
            <a:pPr marL="171450" indent="-171450">
              <a:buFont typeface="Arial" panose="020B0604020202020204" pitchFamily="34" charset="0"/>
              <a:buChar char="•"/>
            </a:pPr>
            <a:r>
              <a:rPr lang="en-US" sz="1200" dirty="0"/>
              <a:t>assess the skills gaps between students’ qualifications and employers' expectations,</a:t>
            </a:r>
          </a:p>
          <a:p>
            <a:pPr marL="171450" indent="-171450">
              <a:buFont typeface="Arial" panose="020B0604020202020204" pitchFamily="34" charset="0"/>
              <a:buChar char="•"/>
            </a:pPr>
            <a:r>
              <a:rPr lang="en-US" sz="1200" dirty="0"/>
              <a:t>highlight the recommended set of most needed pool of competences to contribute to skills development programs coherent with labor market demand for engineers and ICT professionals, and</a:t>
            </a:r>
          </a:p>
          <a:p>
            <a:pPr marL="171450" indent="-171450">
              <a:buFont typeface="Arial" panose="020B0604020202020204" pitchFamily="34" charset="0"/>
              <a:buChar char="•"/>
            </a:pPr>
            <a:r>
              <a:rPr lang="en-US" sz="1200" dirty="0"/>
              <a:t>identify the best practices in learning techniques and HE environments that will bridge the gap between students’ qualifications and employers' expectations. </a:t>
            </a:r>
          </a:p>
          <a:p>
            <a:pPr marL="171450" indent="-171450">
              <a:buFont typeface="Arial" panose="020B0604020202020204" pitchFamily="34" charset="0"/>
              <a:buChar char="•"/>
            </a:pPr>
            <a:endParaRPr lang="en-US" sz="1200" dirty="0"/>
          </a:p>
          <a:p>
            <a:endParaRPr lang="en-US" sz="1200" dirty="0"/>
          </a:p>
          <a:p>
            <a:r>
              <a:rPr lang="en-US" sz="1200" dirty="0"/>
              <a:t>The findings will be the guide for a Gap Analysis of current and future students’ qualifications and the market needed competencies, which will be, in turn, the basis of the design of Student Journey throughout the academic Lifecycle at the university level. This will yield a roadmap mapping targeted competencies with curricular and extra-curricular activities over the academic years, identifying which to be covered in-class and which out-of-class, and which through project-based learning.</a:t>
            </a:r>
          </a:p>
        </p:txBody>
      </p:sp>
      <p:pic>
        <p:nvPicPr>
          <p:cNvPr id="2" name="Picture 1"/>
          <p:cNvPicPr>
            <a:picLocks noChangeAspect="1"/>
          </p:cNvPicPr>
          <p:nvPr/>
        </p:nvPicPr>
        <p:blipFill>
          <a:blip r:embed="rId2" cstate="print">
            <a:clrChange>
              <a:clrFrom>
                <a:srgbClr val="F7F7F7"/>
              </a:clrFrom>
              <a:clrTo>
                <a:srgbClr val="F7F7F7">
                  <a:alpha val="0"/>
                </a:srgbClr>
              </a:clrTo>
            </a:clrChange>
            <a:extLst>
              <a:ext uri="{28A0092B-C50C-407E-A947-70E740481C1C}">
                <a14:useLocalDpi xmlns:a14="http://schemas.microsoft.com/office/drawing/2010/main" val="0"/>
              </a:ext>
            </a:extLst>
          </a:blip>
          <a:stretch>
            <a:fillRect/>
          </a:stretch>
        </p:blipFill>
        <p:spPr>
          <a:xfrm>
            <a:off x="3962387" y="664924"/>
            <a:ext cx="2891118" cy="2418902"/>
          </a:xfrm>
          <a:prstGeom prst="rect">
            <a:avLst/>
          </a:prstGeom>
        </p:spPr>
      </p:pic>
      <p:pic>
        <p:nvPicPr>
          <p:cNvPr id="9" name="Picture 8"/>
          <p:cNvPicPr/>
          <p:nvPr/>
        </p:nvPicPr>
        <p:blipFill>
          <a:blip r:embed="rId3"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1" name="Picture 10" descr="https://lh6.googleusercontent.com/w7OZRBJMlcIubXs_phuRWqQhkEoprlWA_OhlUiP08wdHCXOWqIcTE0vQcH-X1Le3L9NN2mVQjdUW_ADjaDu-MyCweE10LkfvfmdacAGzjJ_njfz4-AJKFzAwSyU29B5oityZHSQ"/>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2361728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7" name="Picture 6"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8" name="Rectangle 7"/>
          <p:cNvSpPr/>
          <p:nvPr/>
        </p:nvSpPr>
        <p:spPr>
          <a:xfrm>
            <a:off x="954741" y="3376188"/>
            <a:ext cx="4814662" cy="1107996"/>
          </a:xfrm>
          <a:prstGeom prst="rect">
            <a:avLst/>
          </a:prstGeom>
        </p:spPr>
        <p:txBody>
          <a:bodyPr wrap="square">
            <a:spAutoFit/>
          </a:bodyPr>
          <a:lstStyle/>
          <a:p>
            <a:pPr algn="ctr"/>
            <a:r>
              <a:rPr lang="en-US" sz="6600" dirty="0">
                <a:solidFill>
                  <a:schemeClr val="accent5"/>
                </a:solidFill>
                <a:latin typeface="Calibri" panose="020F0502020204030204" pitchFamily="34" charset="0"/>
                <a:ea typeface="Calibri" panose="020F0502020204030204" pitchFamily="34" charset="0"/>
                <a:cs typeface="Arial" panose="020B0604020202020204" pitchFamily="34" charset="0"/>
              </a:rPr>
              <a:t>Methodology</a:t>
            </a:r>
          </a:p>
        </p:txBody>
      </p:sp>
    </p:spTree>
    <p:extLst>
      <p:ext uri="{BB962C8B-B14F-4D97-AF65-F5344CB8AC3E}">
        <p14:creationId xmlns:p14="http://schemas.microsoft.com/office/powerpoint/2010/main" val="2698588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Executive Summary…</a:t>
            </a:r>
          </a:p>
        </p:txBody>
      </p:sp>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13" name="Rectangle 12"/>
          <p:cNvSpPr/>
          <p:nvPr/>
        </p:nvSpPr>
        <p:spPr>
          <a:xfrm>
            <a:off x="137159" y="928174"/>
            <a:ext cx="6451899" cy="7109639"/>
          </a:xfrm>
          <a:prstGeom prst="rect">
            <a:avLst/>
          </a:prstGeom>
        </p:spPr>
        <p:txBody>
          <a:bodyPr wrap="square">
            <a:spAutoFit/>
          </a:bodyPr>
          <a:lstStyle/>
          <a:p>
            <a:r>
              <a:rPr lang="en-US" sz="1200" dirty="0"/>
              <a:t>The aim of STREAM, University Student Capacity Building: Towards Readiness for Sustainable Development-Oriented Regional Job Market, a Co-funded Erasmus+ Project, is to introduce a role model for reforming the learning environment at HE institutions in the MENA region towards increasing the readiness for its graduate to engage effectively in the society. The project starts with survey questionnaires to assess the current university graduate skills, qualifications and competencies in the partner countries in the project Egypt, Jordan, and Algeria) with an overview of those in other countries in the MENA region. Graduates from Engineering &amp; technology-ITC (tow most populated tracks) were investigated.</a:t>
            </a:r>
          </a:p>
          <a:p>
            <a:r>
              <a:rPr lang="en-US" sz="1200" dirty="0"/>
              <a:t>The skills surveyed mapped the following categories: </a:t>
            </a:r>
          </a:p>
          <a:p>
            <a:pPr marL="171450" lvl="0" indent="-171450">
              <a:buFont typeface="Arial" panose="020B0604020202020204" pitchFamily="34" charset="0"/>
              <a:buChar char="•"/>
            </a:pPr>
            <a:r>
              <a:rPr lang="en-US" sz="1200" dirty="0"/>
              <a:t>Personal skills</a:t>
            </a:r>
          </a:p>
          <a:p>
            <a:pPr marL="171450" lvl="0" indent="-171450">
              <a:buFont typeface="Arial" panose="020B0604020202020204" pitchFamily="34" charset="0"/>
              <a:buChar char="•"/>
            </a:pPr>
            <a:r>
              <a:rPr lang="en-US" sz="1200" dirty="0"/>
              <a:t>Social skills</a:t>
            </a:r>
          </a:p>
          <a:p>
            <a:pPr marL="171450" lvl="0" indent="-171450">
              <a:buFont typeface="Arial" panose="020B0604020202020204" pitchFamily="34" charset="0"/>
              <a:buChar char="•"/>
            </a:pPr>
            <a:r>
              <a:rPr lang="en-US" sz="1200" dirty="0"/>
              <a:t>Analytical skills</a:t>
            </a:r>
          </a:p>
          <a:p>
            <a:pPr marL="171450" lvl="0" indent="-171450">
              <a:buFont typeface="Arial" panose="020B0604020202020204" pitchFamily="34" charset="0"/>
              <a:buChar char="•"/>
            </a:pPr>
            <a:r>
              <a:rPr lang="en-US" sz="1200" dirty="0"/>
              <a:t>Cognitive skills</a:t>
            </a:r>
          </a:p>
          <a:p>
            <a:pPr marL="171450" lvl="0" indent="-171450">
              <a:buFont typeface="Arial" panose="020B0604020202020204" pitchFamily="34" charset="0"/>
              <a:buChar char="•"/>
            </a:pPr>
            <a:r>
              <a:rPr lang="en-US" sz="1200" dirty="0"/>
              <a:t>Intellectual skills</a:t>
            </a:r>
          </a:p>
          <a:p>
            <a:r>
              <a:rPr lang="en-US" sz="1200" dirty="0"/>
              <a:t>In order to identify key graduates’ competencies as required by the job market and how teaching practices can reduce the competencies gap, 3 different survey questionnaires were designed and administrated in partner countries to targeted participants:</a:t>
            </a:r>
          </a:p>
          <a:p>
            <a:endParaRPr lang="en-US" sz="1200" dirty="0"/>
          </a:p>
          <a:p>
            <a:r>
              <a:rPr lang="en-US" sz="1200" dirty="0"/>
              <a:t>1.1 Survey on current students’ qualifications: current university graduate skills, qualifications and competencies in the partner countries in the project with and overview of those in the countries in MENA region. This survey was disseminated among senior university students of and graduates from Engineering &amp; technology – ITC.</a:t>
            </a:r>
          </a:p>
          <a:p>
            <a:endParaRPr lang="en-US" sz="1200" dirty="0"/>
          </a:p>
          <a:p>
            <a:r>
              <a:rPr lang="en-US" sz="1200" dirty="0"/>
              <a:t>1.2 Survey on regional job-market needed graduates’ competencies in each partner country and what the employers are seeking in fresh graduates. This survey was distributed among employers, managers, trainers, and HR personnel in two different market segments – engineering and technology.</a:t>
            </a:r>
          </a:p>
          <a:p>
            <a:endParaRPr lang="en-US" sz="1200" dirty="0"/>
          </a:p>
          <a:p>
            <a:r>
              <a:rPr lang="en-US" sz="1200" dirty="0"/>
              <a:t>1.3 Survey on current teaching/learning methodologies at particular partner institutions that had led to the outcomes in 1.1. This survey was administrated to universities’ faculty members at partner universities.</a:t>
            </a:r>
          </a:p>
          <a:p>
            <a:endParaRPr lang="en-US" sz="1200" dirty="0"/>
          </a:p>
          <a:p>
            <a:r>
              <a:rPr lang="en-US" sz="1200" dirty="0"/>
              <a:t>The findings will be the guide for a Gap Analysis of current and future students’ qualifications and the market needed competencies, which will be, in turn, the basis of the design of Student Journey throughout the academic Lifecycle at the university level. This will yield a roadmap mapping targeted competencies with curricular and extra-curricular activities over the academic years, identifying which to be covered in-class and which out-of-class, and which through project-based learning.</a:t>
            </a:r>
          </a:p>
          <a:p>
            <a:endParaRPr lang="en-US" sz="1200" dirty="0"/>
          </a:p>
        </p:txBody>
      </p:sp>
    </p:spTree>
    <p:extLst>
      <p:ext uri="{BB962C8B-B14F-4D97-AF65-F5344CB8AC3E}">
        <p14:creationId xmlns:p14="http://schemas.microsoft.com/office/powerpoint/2010/main" val="1155402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3387314" cy="400110"/>
          </a:xfrm>
          <a:prstGeom prst="rect">
            <a:avLst/>
          </a:prstGeom>
          <a:noFill/>
        </p:spPr>
        <p:txBody>
          <a:bodyPr wrap="square" rtlCol="0">
            <a:spAutoFit/>
          </a:bodyPr>
          <a:lstStyle/>
          <a:p>
            <a:r>
              <a:rPr lang="en-US" sz="2000" dirty="0">
                <a:solidFill>
                  <a:schemeClr val="accent5"/>
                </a:solidFill>
              </a:rPr>
              <a:t>Research Methodology…</a:t>
            </a:r>
          </a:p>
        </p:txBody>
      </p:sp>
      <p:sp>
        <p:nvSpPr>
          <p:cNvPr id="8" name="Rectangle 7"/>
          <p:cNvSpPr/>
          <p:nvPr/>
        </p:nvSpPr>
        <p:spPr>
          <a:xfrm>
            <a:off x="137161" y="633100"/>
            <a:ext cx="3888740" cy="167327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In order to identify key graduates’ competencies as required by the job market and how teaching practices can reduce the competencies gap, 3 different survey questionnaires were designed and administrated in partner countries to targeted participants through </a:t>
            </a:r>
            <a:r>
              <a:rPr lang="en-US" sz="1200" dirty="0" err="1">
                <a:latin typeface="Calibri" panose="020F0502020204030204" pitchFamily="34" charset="0"/>
                <a:ea typeface="Calibri" panose="020F0502020204030204" pitchFamily="34" charset="0"/>
                <a:cs typeface="Arial" panose="020B0604020202020204" pitchFamily="34" charset="0"/>
              </a:rPr>
              <a:t>SurveyMonkey</a:t>
            </a:r>
            <a:r>
              <a:rPr lang="en-US" sz="1200" dirty="0">
                <a:latin typeface="Calibri" panose="020F0502020204030204" pitchFamily="34" charset="0"/>
                <a:ea typeface="Calibri" panose="020F0502020204030204" pitchFamily="34" charset="0"/>
                <a:cs typeface="Arial" panose="020B0604020202020204" pitchFamily="34" charset="0"/>
              </a:rPr>
              <a:t>, an online survey development cloud-based software. The surveys were disseminated online because of the current pandemic situation, and remained open from to.</a:t>
            </a:r>
          </a:p>
        </p:txBody>
      </p:sp>
      <p:sp>
        <p:nvSpPr>
          <p:cNvPr id="9" name="Rectangle 8"/>
          <p:cNvSpPr/>
          <p:nvPr/>
        </p:nvSpPr>
        <p:spPr>
          <a:xfrm>
            <a:off x="137160" y="2309062"/>
            <a:ext cx="6546028" cy="6358920"/>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3 surveys were:</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1.1) Survey on current students’ qualifications: current university graduate skills, qualifications and competencies in the partner countries in the project with and overview of those in the countries in MENA region. This survey was disseminated among senior university students of and graduates from Engineering &amp; technology – ITC.</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1.2) Survey on regional job-market needed graduates’ competencies in each partner country and what the employers are seeking in fresh graduates. This survey was distributed among employers, managers, trainers, and HR personnel in two different market segments – engineering and technology.</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1.3) Survey on current teaching/learning methodologies at particular partner institutions that had led to the outcomes in 1.1. This survey was administrated to universities’ faculty members at partner universities.</a:t>
            </a:r>
          </a:p>
          <a:p>
            <a:pPr algn="just">
              <a:lnSpc>
                <a:spcPct val="107000"/>
              </a:lnSpc>
              <a:spcAft>
                <a:spcPts val="800"/>
              </a:spcAft>
            </a:pPr>
            <a:r>
              <a:rPr lang="en-US" sz="1200" b="1" i="1" dirty="0">
                <a:solidFill>
                  <a:schemeClr val="accent5"/>
                </a:solidFill>
                <a:latin typeface="Calibri" panose="020F0502020204030204" pitchFamily="34" charset="0"/>
                <a:ea typeface="Calibri" panose="020F0502020204030204" pitchFamily="34" charset="0"/>
                <a:cs typeface="Arial" panose="020B0604020202020204" pitchFamily="34" charset="0"/>
              </a:rPr>
              <a:t>In Survey 1.1, questions were organized to capture the following information:</a:t>
            </a:r>
          </a:p>
          <a:p>
            <a:pPr marL="171450" indent="-171450">
              <a:lnSpc>
                <a:spcPct val="107000"/>
              </a:lnSpc>
              <a:spcAft>
                <a:spcPts val="800"/>
              </a:spcAft>
              <a:buFont typeface="Arial" panose="020B0604020202020204" pitchFamily="34" charset="0"/>
              <a:buChar char="•"/>
            </a:pPr>
            <a:r>
              <a:rPr lang="en-US" sz="1200" dirty="0"/>
              <a:t>Demographics including country, gender, age, higher institute type, education level, and tenure</a:t>
            </a:r>
          </a:p>
          <a:p>
            <a:pPr marL="171450" indent="-171450">
              <a:lnSpc>
                <a:spcPct val="107000"/>
              </a:lnSpc>
              <a:spcAft>
                <a:spcPts val="800"/>
              </a:spcAft>
              <a:buFont typeface="Arial" panose="020B0604020202020204" pitchFamily="34" charset="0"/>
              <a:buChar char="•"/>
            </a:pPr>
            <a:r>
              <a:rPr lang="en-US" sz="1200" dirty="0"/>
              <a:t>How adequate was the education received at university level to the job market needs on a scale (very much; much; some; little; very little)</a:t>
            </a:r>
          </a:p>
          <a:p>
            <a:pPr marL="171450" indent="-171450">
              <a:lnSpc>
                <a:spcPct val="107000"/>
              </a:lnSpc>
              <a:spcAft>
                <a:spcPts val="800"/>
              </a:spcAft>
              <a:buFont typeface="Arial" panose="020B0604020202020204" pitchFamily="34" charset="0"/>
              <a:buChar char="•"/>
            </a:pPr>
            <a:r>
              <a:rPr lang="en-US" sz="1200" dirty="0"/>
              <a:t>The employment potential of degree </a:t>
            </a:r>
            <a:r>
              <a:rPr lang="en-US" sz="1200" dirty="0" err="1"/>
              <a:t>programmes</a:t>
            </a:r>
            <a:r>
              <a:rPr lang="en-US" sz="1200" dirty="0"/>
              <a:t> from the viewpoint of the students/graduates</a:t>
            </a:r>
          </a:p>
          <a:p>
            <a:pPr marL="171450" indent="-171450">
              <a:lnSpc>
                <a:spcPct val="107000"/>
              </a:lnSpc>
              <a:spcAft>
                <a:spcPts val="800"/>
              </a:spcAft>
              <a:buFont typeface="Arial" panose="020B0604020202020204" pitchFamily="34" charset="0"/>
              <a:buChar char="•"/>
            </a:pPr>
            <a:r>
              <a:rPr lang="en-US" sz="1200" dirty="0"/>
              <a:t>The level of which each skill/competence was covered by the degree </a:t>
            </a:r>
            <a:r>
              <a:rPr lang="en-US" sz="1200" dirty="0" err="1"/>
              <a:t>programme</a:t>
            </a:r>
            <a:r>
              <a:rPr lang="en-US" sz="1200" dirty="0"/>
              <a:t> (On scale: 1= none; 2=weak; 3-considerable; 4=strong; 5=very strong) from the viewpoint of the students/graduates</a:t>
            </a:r>
          </a:p>
          <a:p>
            <a:pPr algn="just">
              <a:lnSpc>
                <a:spcPct val="107000"/>
              </a:lnSpc>
              <a:spcAft>
                <a:spcPts val="800"/>
              </a:spcAft>
            </a:pPr>
            <a:r>
              <a:rPr lang="en-US" sz="1200" b="1" i="1" dirty="0">
                <a:solidFill>
                  <a:schemeClr val="accent5"/>
                </a:solidFill>
                <a:latin typeface="Calibri" panose="020F0502020204030204" pitchFamily="34" charset="0"/>
                <a:ea typeface="Calibri" panose="020F0502020204030204" pitchFamily="34" charset="0"/>
                <a:cs typeface="Arial" panose="020B0604020202020204" pitchFamily="34" charset="0"/>
              </a:rPr>
              <a:t>In Survey 1.2, questions aimed at identifying:</a:t>
            </a:r>
          </a:p>
          <a:p>
            <a:pPr marL="171450" indent="-171450">
              <a:lnSpc>
                <a:spcPct val="107000"/>
              </a:lnSpc>
              <a:spcAft>
                <a:spcPts val="800"/>
              </a:spcAft>
              <a:buFont typeface="Arial" panose="020B0604020202020204" pitchFamily="34" charset="0"/>
              <a:buChar char="•"/>
            </a:pPr>
            <a:r>
              <a:rPr lang="en-US" sz="1200" dirty="0"/>
              <a:t>The importance of the assessed skills/competencies for work in Engineering &amp; technology – ITC fields (On scale: 1= none; 2=weak; 3-considerable; 4=strong; 5=very strong) from the point of view of employers or those in a position to identify this like trainers, managers and HR personnel.</a:t>
            </a:r>
          </a:p>
          <a:p>
            <a:pPr marL="171450" indent="-171450">
              <a:lnSpc>
                <a:spcPct val="107000"/>
              </a:lnSpc>
              <a:spcAft>
                <a:spcPts val="800"/>
              </a:spcAft>
              <a:buFont typeface="Arial" panose="020B0604020202020204" pitchFamily="34" charset="0"/>
              <a:buChar char="•"/>
            </a:pPr>
            <a:r>
              <a:rPr lang="en-US" sz="1200" dirty="0"/>
              <a:t>Open-ended questions were included to give participants to identify any additional key competencies that may have been omitted but were thought to be important, difficulties in selecting university graduates and platforms used to find skilled employees.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3650" y="342805"/>
            <a:ext cx="2455450" cy="2057398"/>
          </a:xfrm>
          <a:prstGeom prst="rect">
            <a:avLst/>
          </a:prstGeom>
        </p:spPr>
      </p:pic>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1" name="Picture 10" descr="https://lh6.googleusercontent.com/w7OZRBJMlcIubXs_phuRWqQhkEoprlWA_OhlUiP08wdHCXOWqIcTE0vQcH-X1Le3L9NN2mVQjdUW_ADjaDu-MyCweE10LkfvfmdacAGzjJ_njfz4-AJKFzAwSyU29B5oityZHSQ"/>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3414006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3387314" cy="400110"/>
          </a:xfrm>
          <a:prstGeom prst="rect">
            <a:avLst/>
          </a:prstGeom>
          <a:noFill/>
        </p:spPr>
        <p:txBody>
          <a:bodyPr wrap="square" rtlCol="0">
            <a:spAutoFit/>
          </a:bodyPr>
          <a:lstStyle/>
          <a:p>
            <a:r>
              <a:rPr lang="en-US" sz="2000" dirty="0">
                <a:solidFill>
                  <a:schemeClr val="accent5"/>
                </a:solidFill>
              </a:rPr>
              <a:t>Research Methodology…</a:t>
            </a:r>
          </a:p>
        </p:txBody>
      </p:sp>
      <p:sp>
        <p:nvSpPr>
          <p:cNvPr id="8" name="Rectangle 7"/>
          <p:cNvSpPr/>
          <p:nvPr/>
        </p:nvSpPr>
        <p:spPr>
          <a:xfrm>
            <a:off x="137160" y="565865"/>
            <a:ext cx="4219687" cy="2376292"/>
          </a:xfrm>
          <a:prstGeom prst="rect">
            <a:avLst/>
          </a:prstGeom>
        </p:spPr>
        <p:txBody>
          <a:bodyPr wrap="square">
            <a:spAutoFit/>
          </a:bodyPr>
          <a:lstStyle/>
          <a:p>
            <a:pPr algn="just">
              <a:lnSpc>
                <a:spcPct val="107000"/>
              </a:lnSpc>
              <a:spcAft>
                <a:spcPts val="800"/>
              </a:spcAft>
            </a:pPr>
            <a:r>
              <a:rPr lang="en-US" sz="1200" b="1" i="1" dirty="0">
                <a:solidFill>
                  <a:schemeClr val="accent5"/>
                </a:solidFill>
                <a:latin typeface="Calibri" panose="020F0502020204030204" pitchFamily="34" charset="0"/>
                <a:ea typeface="Calibri" panose="020F0502020204030204" pitchFamily="34" charset="0"/>
                <a:cs typeface="Arial" panose="020B0604020202020204" pitchFamily="34" charset="0"/>
              </a:rPr>
              <a:t>In Survey 1.3, questions were designed to:</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Identify how teaching activities and methodologies affect the assessed skills/competencies in universities at partner countries.</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 descriptive survey method was used as it allows posing a series of questions to participants, summarizing their responses with percentages and statistics, and drawing inferences from their responses.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design of the questionnaire was validated by career experts and tested with a small group of undergraduate senior students majoring in engineering and computer science.</a:t>
            </a:r>
          </a:p>
        </p:txBody>
      </p:sp>
      <p:pic>
        <p:nvPicPr>
          <p:cNvPr id="2" name="Picture 1"/>
          <p:cNvPicPr>
            <a:picLocks noChangeAspect="1"/>
          </p:cNvPicPr>
          <p:nvPr/>
        </p:nvPicPr>
        <p:blipFill rotWithShape="1">
          <a:blip r:embed="rId2" cstate="print">
            <a:clrChange>
              <a:clrFrom>
                <a:srgbClr val="F7F7F7"/>
              </a:clrFrom>
              <a:clrTo>
                <a:srgbClr val="F7F7F7">
                  <a:alpha val="0"/>
                </a:srgbClr>
              </a:clrTo>
            </a:clrChange>
            <a:extLst>
              <a:ext uri="{28A0092B-C50C-407E-A947-70E740481C1C}">
                <a14:useLocalDpi xmlns:a14="http://schemas.microsoft.com/office/drawing/2010/main" val="0"/>
              </a:ext>
            </a:extLst>
          </a:blip>
          <a:srcRect b="7981"/>
          <a:stretch/>
        </p:blipFill>
        <p:spPr>
          <a:xfrm>
            <a:off x="4356848" y="337266"/>
            <a:ext cx="2501152" cy="2564208"/>
          </a:xfrm>
          <a:prstGeom prst="rect">
            <a:avLst/>
          </a:prstGeom>
        </p:spPr>
      </p:pic>
      <p:sp>
        <p:nvSpPr>
          <p:cNvPr id="11" name="TextBox 10"/>
          <p:cNvSpPr txBox="1"/>
          <p:nvPr/>
        </p:nvSpPr>
        <p:spPr>
          <a:xfrm>
            <a:off x="68580" y="3043518"/>
            <a:ext cx="4944854" cy="400110"/>
          </a:xfrm>
          <a:prstGeom prst="rect">
            <a:avLst/>
          </a:prstGeom>
          <a:noFill/>
        </p:spPr>
        <p:txBody>
          <a:bodyPr wrap="square" rtlCol="0">
            <a:spAutoFit/>
          </a:bodyPr>
          <a:lstStyle/>
          <a:p>
            <a:r>
              <a:rPr lang="en-US" sz="2000" dirty="0">
                <a:solidFill>
                  <a:schemeClr val="accent5"/>
                </a:solidFill>
              </a:rPr>
              <a:t>Assessed Skills/ competencies</a:t>
            </a:r>
          </a:p>
        </p:txBody>
      </p:sp>
      <p:sp>
        <p:nvSpPr>
          <p:cNvPr id="12" name="Rounded Rectangle 11"/>
          <p:cNvSpPr/>
          <p:nvPr/>
        </p:nvSpPr>
        <p:spPr>
          <a:xfrm>
            <a:off x="1024176" y="3595853"/>
            <a:ext cx="1833530" cy="27977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Personal Skills</a:t>
            </a:r>
          </a:p>
        </p:txBody>
      </p:sp>
      <p:sp>
        <p:nvSpPr>
          <p:cNvPr id="13" name="Rounded Rectangle 12"/>
          <p:cNvSpPr/>
          <p:nvPr/>
        </p:nvSpPr>
        <p:spPr>
          <a:xfrm>
            <a:off x="4220516" y="3590730"/>
            <a:ext cx="1833530" cy="27977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Social Skills</a:t>
            </a:r>
          </a:p>
        </p:txBody>
      </p:sp>
      <p:sp>
        <p:nvSpPr>
          <p:cNvPr id="14" name="Rectangle 13"/>
          <p:cNvSpPr/>
          <p:nvPr/>
        </p:nvSpPr>
        <p:spPr>
          <a:xfrm>
            <a:off x="226441" y="4030115"/>
            <a:ext cx="3250943" cy="1923604"/>
          </a:xfrm>
          <a:prstGeom prst="rect">
            <a:avLst/>
          </a:prstGeom>
        </p:spPr>
        <p:txBody>
          <a:bodyPr wrap="square">
            <a:spAutoFit/>
          </a:bodyPr>
          <a:lstStyle/>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Planning and time management</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Critical thinking</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Capacity to adapt to new situations</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Capacity for generating new ideas (creativity)</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Problem-solving</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Decision-making</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Ability to work independently</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Initiative and entrepreneurial spirit</a:t>
            </a:r>
          </a:p>
          <a:p>
            <a:pPr marL="171450" indent="-171450" algn="just">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Ability to work under pressure</a:t>
            </a:r>
          </a:p>
        </p:txBody>
      </p:sp>
      <p:sp>
        <p:nvSpPr>
          <p:cNvPr id="15" name="Rectangle 14"/>
          <p:cNvSpPr/>
          <p:nvPr/>
        </p:nvSpPr>
        <p:spPr>
          <a:xfrm>
            <a:off x="3533047" y="4018928"/>
            <a:ext cx="3250943" cy="2088072"/>
          </a:xfrm>
          <a:prstGeom prst="rect">
            <a:avLst/>
          </a:prstGeom>
        </p:spPr>
        <p:txBody>
          <a:bodyPr wrap="square">
            <a:spAutoFit/>
          </a:bodyPr>
          <a:lstStyle/>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Oral and written communication in other languages (especially English)</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Teamwork</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Leadership &amp; Coordination</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Ability to work in an interdisciplinary team</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Appreciation of diversity and multi-</a:t>
            </a:r>
            <a:r>
              <a:rPr lang="en-US" sz="1100" dirty="0" err="1">
                <a:latin typeface="Calibri" panose="020F0502020204030204" pitchFamily="34" charset="0"/>
                <a:ea typeface="Calibri" panose="020F0502020204030204" pitchFamily="34" charset="0"/>
                <a:cs typeface="Arial" panose="020B0604020202020204" pitchFamily="34" charset="0"/>
              </a:rPr>
              <a:t>culturality</a:t>
            </a:r>
            <a:r>
              <a:rPr lang="en-US" sz="1100" dirty="0">
                <a:latin typeface="Calibri" panose="020F0502020204030204" pitchFamily="34" charset="0"/>
                <a:ea typeface="Calibri" panose="020F0502020204030204" pitchFamily="34" charset="0"/>
                <a:cs typeface="Arial" panose="020B0604020202020204" pitchFamily="34" charset="0"/>
              </a:rPr>
              <a:t>; understanding of cultures and customs of other countries; ability to work in an intercultural environment</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Communication at all levels and interpersonal skills</a:t>
            </a:r>
          </a:p>
        </p:txBody>
      </p:sp>
      <p:sp>
        <p:nvSpPr>
          <p:cNvPr id="17" name="Rounded Rectangle 16"/>
          <p:cNvSpPr/>
          <p:nvPr/>
        </p:nvSpPr>
        <p:spPr>
          <a:xfrm>
            <a:off x="1024176" y="6186666"/>
            <a:ext cx="1833530" cy="27977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Analytical Skills</a:t>
            </a:r>
          </a:p>
        </p:txBody>
      </p:sp>
      <p:sp>
        <p:nvSpPr>
          <p:cNvPr id="18" name="Rounded Rectangle 17"/>
          <p:cNvSpPr/>
          <p:nvPr/>
        </p:nvSpPr>
        <p:spPr>
          <a:xfrm>
            <a:off x="4173144" y="6175479"/>
            <a:ext cx="1833530" cy="27977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Cognitive Skills</a:t>
            </a:r>
          </a:p>
        </p:txBody>
      </p:sp>
      <p:sp>
        <p:nvSpPr>
          <p:cNvPr id="19" name="Rectangle 18"/>
          <p:cNvSpPr/>
          <p:nvPr/>
        </p:nvSpPr>
        <p:spPr>
          <a:xfrm>
            <a:off x="212900" y="6494028"/>
            <a:ext cx="3001943" cy="1829988"/>
          </a:xfrm>
          <a:prstGeom prst="rect">
            <a:avLst/>
          </a:prstGeom>
        </p:spPr>
        <p:txBody>
          <a:bodyPr wrap="square">
            <a:spAutoFit/>
          </a:bodyPr>
          <a:lstStyle/>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Information management skills (ability to retrieve and analyze information from different sources)</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Data gathering &amp; interpretation</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Testing solutions and new ideas based on previous experiences and gained knowledge</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Ability to create post-analysis and reviewing what solutions worked to asses and apply new knowledge</a:t>
            </a:r>
          </a:p>
        </p:txBody>
      </p:sp>
      <p:sp>
        <p:nvSpPr>
          <p:cNvPr id="20" name="Rectangle 19"/>
          <p:cNvSpPr/>
          <p:nvPr/>
        </p:nvSpPr>
        <p:spPr>
          <a:xfrm>
            <a:off x="3533047" y="6562716"/>
            <a:ext cx="3250943" cy="924292"/>
          </a:xfrm>
          <a:prstGeom prst="rect">
            <a:avLst/>
          </a:prstGeom>
        </p:spPr>
        <p:txBody>
          <a:bodyPr wrap="square">
            <a:spAutoFit/>
          </a:bodyPr>
          <a:lstStyle/>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Capacity to learn</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Ability to multitask</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Capacity to follow specific rules</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Ability to analyze problems and evaluate options</a:t>
            </a:r>
          </a:p>
        </p:txBody>
      </p:sp>
      <p:sp>
        <p:nvSpPr>
          <p:cNvPr id="21" name="Rounded Rectangle 20"/>
          <p:cNvSpPr/>
          <p:nvPr/>
        </p:nvSpPr>
        <p:spPr>
          <a:xfrm>
            <a:off x="4173144" y="7647246"/>
            <a:ext cx="1833530" cy="27977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Intellectual Skills</a:t>
            </a:r>
          </a:p>
        </p:txBody>
      </p:sp>
      <p:sp>
        <p:nvSpPr>
          <p:cNvPr id="26" name="Rectangle 25"/>
          <p:cNvSpPr/>
          <p:nvPr/>
        </p:nvSpPr>
        <p:spPr>
          <a:xfrm>
            <a:off x="3533046" y="7941883"/>
            <a:ext cx="3250943" cy="885820"/>
          </a:xfrm>
          <a:prstGeom prst="rect">
            <a:avLst/>
          </a:prstGeom>
        </p:spPr>
        <p:txBody>
          <a:bodyPr wrap="square">
            <a:spAutoFit/>
          </a:bodyPr>
          <a:lstStyle/>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Grounding in basic knowledge of the profession in practice</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Research skills</a:t>
            </a:r>
          </a:p>
          <a:p>
            <a:pPr marL="171450" indent="-171450" algn="just">
              <a:lnSpc>
                <a:spcPct val="107000"/>
              </a:lnSpc>
              <a:spcAft>
                <a:spcPts val="300"/>
              </a:spcAft>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Digital competencies and computer skills</a:t>
            </a:r>
          </a:p>
        </p:txBody>
      </p:sp>
      <p:pic>
        <p:nvPicPr>
          <p:cNvPr id="22" name="Picture 21"/>
          <p:cNvPicPr/>
          <p:nvPr/>
        </p:nvPicPr>
        <p:blipFill>
          <a:blip r:embed="rId3"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23" name="Picture 22" descr="https://lh6.googleusercontent.com/w7OZRBJMlcIubXs_phuRWqQhkEoprlWA_OhlUiP08wdHCXOWqIcTE0vQcH-X1Le3L9NN2mVQjdUW_ADjaDu-MyCweE10LkfvfmdacAGzjJ_njfz4-AJKFzAwSyU29B5oityZHSQ"/>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2825619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4944854" cy="400110"/>
          </a:xfrm>
          <a:prstGeom prst="rect">
            <a:avLst/>
          </a:prstGeom>
          <a:noFill/>
        </p:spPr>
        <p:txBody>
          <a:bodyPr wrap="square" rtlCol="0">
            <a:spAutoFit/>
          </a:bodyPr>
          <a:lstStyle/>
          <a:p>
            <a:r>
              <a:rPr lang="en-US" sz="2000" dirty="0">
                <a:solidFill>
                  <a:schemeClr val="accent5"/>
                </a:solidFill>
              </a:rPr>
              <a:t>Data Collection Process…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551" y="3565563"/>
            <a:ext cx="5501182" cy="2425252"/>
          </a:xfrm>
          <a:prstGeom prst="rect">
            <a:avLst/>
          </a:prstGeom>
        </p:spPr>
      </p:pic>
      <p:sp>
        <p:nvSpPr>
          <p:cNvPr id="8" name="Rectangle 7"/>
          <p:cNvSpPr/>
          <p:nvPr/>
        </p:nvSpPr>
        <p:spPr>
          <a:xfrm>
            <a:off x="137161" y="713782"/>
            <a:ext cx="6425004" cy="227369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Once the questionnaires in English were ready, it was decided to introduce a translation of Arabic to the questions in the same survey. After this, each partner, academic and non-academic, decided the process to move to the data collection in the most convenient way for each context, taking into account the restrictions of the pandemic situation and the exams timeline.</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Survey 1.1 and 1.3 were disseminated among senior students, graduates and faculty members in partner countries’ universities. It was circulated among public, private and national universities alike to guarantee the coverage of different learners’ competencies and learning methodologies. Academic partners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Survey 1.2 was distributed among employers, managers, trainers, recruitment agencies personnel and HR managers in engineering and ICT fields</a:t>
            </a:r>
          </a:p>
        </p:txBody>
      </p:sp>
      <p:pic>
        <p:nvPicPr>
          <p:cNvPr id="9" name="Picture 8"/>
          <p:cNvPicPr/>
          <p:nvPr/>
        </p:nvPicPr>
        <p:blipFill>
          <a:blip r:embed="rId3"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0" name="Picture 9" descr="https://lh6.googleusercontent.com/w7OZRBJMlcIubXs_phuRWqQhkEoprlWA_OhlUiP08wdHCXOWqIcTE0vQcH-X1Le3L9NN2mVQjdUW_ADjaDu-MyCweE10LkfvfmdacAGzjJ_njfz4-AJKFzAwSyU29B5oityZHSQ"/>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2723705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4944854" cy="400110"/>
          </a:xfrm>
          <a:prstGeom prst="rect">
            <a:avLst/>
          </a:prstGeom>
          <a:noFill/>
        </p:spPr>
        <p:txBody>
          <a:bodyPr wrap="square" rtlCol="0">
            <a:spAutoFit/>
          </a:bodyPr>
          <a:lstStyle/>
          <a:p>
            <a:r>
              <a:rPr lang="en-US" sz="2000" dirty="0">
                <a:solidFill>
                  <a:schemeClr val="accent5"/>
                </a:solidFill>
              </a:rPr>
              <a:t>Ranking (EU vs. MENA) – Survey 1.1</a:t>
            </a:r>
          </a:p>
        </p:txBody>
      </p:sp>
      <p:graphicFrame>
        <p:nvGraphicFramePr>
          <p:cNvPr id="3" name="Table 2"/>
          <p:cNvGraphicFramePr>
            <a:graphicFrameLocks noGrp="1"/>
          </p:cNvGraphicFramePr>
          <p:nvPr>
            <p:extLst>
              <p:ext uri="{D42A27DB-BD31-4B8C-83A1-F6EECF244321}">
                <p14:modId xmlns:p14="http://schemas.microsoft.com/office/powerpoint/2010/main" val="2032060386"/>
              </p:ext>
            </p:extLst>
          </p:nvPr>
        </p:nvGraphicFramePr>
        <p:xfrm>
          <a:off x="670561" y="1036319"/>
          <a:ext cx="5631180" cy="8150876"/>
        </p:xfrm>
        <a:graphic>
          <a:graphicData uri="http://schemas.openxmlformats.org/drawingml/2006/table">
            <a:tbl>
              <a:tblPr firstRow="1" bandRow="1">
                <a:tableStyleId>{5C22544A-7EE6-4342-B048-85BDC9FD1C3A}</a:tableStyleId>
              </a:tblPr>
              <a:tblGrid>
                <a:gridCol w="1139469">
                  <a:extLst>
                    <a:ext uri="{9D8B030D-6E8A-4147-A177-3AD203B41FA5}">
                      <a16:colId xmlns:a16="http://schemas.microsoft.com/office/drawing/2014/main" val="20000"/>
                    </a:ext>
                  </a:extLst>
                </a:gridCol>
                <a:gridCol w="2315156">
                  <a:extLst>
                    <a:ext uri="{9D8B030D-6E8A-4147-A177-3AD203B41FA5}">
                      <a16:colId xmlns:a16="http://schemas.microsoft.com/office/drawing/2014/main" val="20001"/>
                    </a:ext>
                  </a:extLst>
                </a:gridCol>
                <a:gridCol w="2176555">
                  <a:extLst>
                    <a:ext uri="{9D8B030D-6E8A-4147-A177-3AD203B41FA5}">
                      <a16:colId xmlns:a16="http://schemas.microsoft.com/office/drawing/2014/main" val="20002"/>
                    </a:ext>
                  </a:extLst>
                </a:gridCol>
              </a:tblGrid>
              <a:tr h="345520">
                <a:tc>
                  <a:txBody>
                    <a:bodyPr/>
                    <a:lstStyle/>
                    <a:p>
                      <a:endParaRPr 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800" dirty="0"/>
                        <a:t>EU</a:t>
                      </a:r>
                    </a:p>
                  </a:txBody>
                  <a:tcPr anchor="ctr">
                    <a:lnT w="12700" cap="flat" cmpd="sng" algn="ctr">
                      <a:solidFill>
                        <a:schemeClr val="tx1"/>
                      </a:solidFill>
                      <a:prstDash val="solid"/>
                      <a:round/>
                      <a:headEnd type="none" w="med" len="med"/>
                      <a:tailEnd type="none" w="med" len="med"/>
                    </a:lnT>
                  </a:tcPr>
                </a:tc>
                <a:tc>
                  <a:txBody>
                    <a:bodyPr/>
                    <a:lstStyle/>
                    <a:p>
                      <a:pPr algn="ctr"/>
                      <a:r>
                        <a:rPr lang="en-US" sz="1800" dirty="0"/>
                        <a:t>MENA</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45520">
                <a:tc rowSpan="17">
                  <a:txBody>
                    <a:bodyPr/>
                    <a:lstStyle/>
                    <a:p>
                      <a:pPr algn="ctr"/>
                      <a:r>
                        <a:rPr lang="en-US" sz="2400" dirty="0"/>
                        <a:t>Ranking from most important to least important</a:t>
                      </a:r>
                    </a:p>
                  </a:txBody>
                  <a:tcPr vert="vert27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gridSpan="2">
                  <a:txBody>
                    <a:bodyPr/>
                    <a:lstStyle/>
                    <a:p>
                      <a:pPr algn="ctr"/>
                      <a:r>
                        <a:rPr lang="en-US" sz="1800" b="1" dirty="0">
                          <a:solidFill>
                            <a:schemeClr val="bg1"/>
                          </a:solidFill>
                        </a:rPr>
                        <a:t>Personal Skills</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hMerge="1">
                  <a:txBody>
                    <a:bodyPr/>
                    <a:lstStyle/>
                    <a:p>
                      <a:pPr algn="ctr"/>
                      <a:endParaRPr lang="en-US" dirty="0"/>
                    </a:p>
                  </a:txBody>
                  <a:tcPr anchor="ctr"/>
                </a:tc>
                <a:extLst>
                  <a:ext uri="{0D108BD9-81ED-4DB2-BD59-A6C34878D82A}">
                    <a16:rowId xmlns:a16="http://schemas.microsoft.com/office/drawing/2014/main" val="10001"/>
                  </a:ext>
                </a:extLst>
              </a:tr>
              <a:tr h="249950">
                <a:tc vMerge="1">
                  <a:txBody>
                    <a:bodyPr/>
                    <a:lstStyle/>
                    <a:p>
                      <a:pPr algn="ctr"/>
                      <a:endParaRPr lang="en-US" sz="2400" dirty="0"/>
                    </a:p>
                  </a:txBody>
                  <a:tcPr vert="vert270" anchor="ctr"/>
                </a:tc>
                <a:tc>
                  <a:txBody>
                    <a:bodyPr/>
                    <a:lstStyle/>
                    <a:p>
                      <a:pPr marL="0" indent="0" algn="just">
                        <a:lnSpc>
                          <a:spcPct val="107000"/>
                        </a:lnSpc>
                        <a:spcAft>
                          <a:spcPts val="800"/>
                        </a:spcAft>
                        <a:buFont typeface="Arial" panose="020B0604020202020204" pitchFamily="34" charset="0"/>
                        <a:buNone/>
                      </a:pPr>
                      <a:r>
                        <a:rPr lang="en-US" sz="1050" kern="1200" dirty="0">
                          <a:solidFill>
                            <a:schemeClr val="dk1"/>
                          </a:solidFill>
                          <a:latin typeface="+mn-lt"/>
                          <a:ea typeface="Calibri" panose="020F0502020204030204" pitchFamily="34" charset="0"/>
                          <a:cs typeface="Arial" panose="020B0604020202020204" pitchFamily="34" charset="0"/>
                        </a:rPr>
                        <a:t>Ability to work independently</a:t>
                      </a:r>
                    </a:p>
                  </a:txBody>
                  <a:tcPr anchor="ct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work under pressure</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410315">
                <a:tc vMerge="1">
                  <a:txBody>
                    <a:bodyPr/>
                    <a:lstStyle/>
                    <a:p>
                      <a:endParaRPr lang="en-US"/>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50" dirty="0">
                          <a:latin typeface="+mn-lt"/>
                        </a:rPr>
                        <a:t>Capacity to adapt to new situations</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latin typeface="+mn-lt"/>
                          <a:ea typeface="+mn-ea"/>
                          <a:cs typeface="+mn-cs"/>
                        </a:rPr>
                        <a:t>Problem-solving</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410315">
                <a:tc vMerge="1">
                  <a:txBody>
                    <a:bodyPr/>
                    <a:lstStyle/>
                    <a:p>
                      <a:endParaRPr 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50" dirty="0">
                          <a:latin typeface="+mn-lt"/>
                        </a:rPr>
                        <a:t>Critical Thinking</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50" dirty="0">
                          <a:latin typeface="+mn-lt"/>
                        </a:rPr>
                        <a:t>Capacity to adapt to new situations</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49950">
                <a:tc vMerge="1">
                  <a:txBody>
                    <a:bodyPr/>
                    <a:lstStyle/>
                    <a:p>
                      <a:endParaRPr lang="en-US"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mn-ea"/>
                          <a:cs typeface="+mn-cs"/>
                        </a:rPr>
                        <a:t>Problem-solving</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work independently</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49950">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Decision-making</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Decision-making</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425587">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mn-lt"/>
                        </a:rPr>
                        <a:t>Planning and time management</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mn-lt"/>
                          <a:ea typeface="Calibri" panose="020F0502020204030204" pitchFamily="34" charset="0"/>
                          <a:cs typeface="Arial" panose="020B0604020202020204" pitchFamily="34" charset="0"/>
                        </a:rPr>
                        <a:t>Capacity for generating new ideas (creativity)</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425587">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mn-lt"/>
                          <a:ea typeface="Calibri" panose="020F0502020204030204" pitchFamily="34" charset="0"/>
                          <a:cs typeface="Arial" panose="020B0604020202020204" pitchFamily="34" charset="0"/>
                        </a:rPr>
                        <a:t>Capacity for generating new ideas (creativity)</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mn-lt"/>
                        </a:rPr>
                        <a:t>Critical Thinking</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425587">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work under pressure</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Initiative and entrepreneurial spirit</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516769">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Initiative and entrepreneurial spirit</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mn-lt"/>
                        </a:rPr>
                        <a:t>Planning and time management</a:t>
                      </a:r>
                    </a:p>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050" kern="1200" dirty="0">
                        <a:solidFill>
                          <a:schemeClr val="dk1"/>
                        </a:solidFill>
                        <a:latin typeface="Calibri" panose="020F0502020204030204" pitchFamily="34" charset="0"/>
                        <a:ea typeface="Calibri" panose="020F050202020403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333780">
                <a:tc vMerge="1">
                  <a:txBody>
                    <a:bodyPr/>
                    <a:lstStyle/>
                    <a:p>
                      <a:pPr marL="0" algn="ctr" defTabSz="685800" rtl="0" eaLnBrk="1" latinLnBrk="0" hangingPunct="1"/>
                      <a:endParaRPr lang="en-US" sz="1800" b="1" kern="1200" dirty="0">
                        <a:solidFill>
                          <a:schemeClr val="bg1"/>
                        </a:solidFill>
                        <a:latin typeface="+mn-lt"/>
                        <a:ea typeface="+mn-ea"/>
                        <a:cs typeface="+mn-cs"/>
                      </a:endParaRPr>
                    </a:p>
                  </a:txBody>
                  <a:tcPr anchor="ctr">
                    <a:solidFill>
                      <a:schemeClr val="bg1">
                        <a:lumMod val="75000"/>
                      </a:schemeClr>
                    </a:solidFill>
                  </a:tcPr>
                </a:tc>
                <a:tc gridSpan="2">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b="1" kern="1200" dirty="0">
                          <a:solidFill>
                            <a:schemeClr val="bg1"/>
                          </a:solidFill>
                          <a:latin typeface="+mn-lt"/>
                          <a:ea typeface="+mn-ea"/>
                          <a:cs typeface="+mn-cs"/>
                        </a:rPr>
                        <a:t>Social Skills</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hMerge="1">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800" b="1" kern="1200" dirty="0">
                        <a:solidFill>
                          <a:schemeClr val="bg1"/>
                        </a:solidFill>
                        <a:latin typeface="+mn-lt"/>
                        <a:ea typeface="+mn-ea"/>
                        <a:cs typeface="+mn-cs"/>
                      </a:endParaRPr>
                    </a:p>
                  </a:txBody>
                  <a:tcPr>
                    <a:solidFill>
                      <a:schemeClr val="bg1">
                        <a:lumMod val="75000"/>
                      </a:schemeClr>
                    </a:solidFill>
                  </a:tcPr>
                </a:tc>
                <a:extLst>
                  <a:ext uri="{0D108BD9-81ED-4DB2-BD59-A6C34878D82A}">
                    <a16:rowId xmlns:a16="http://schemas.microsoft.com/office/drawing/2014/main" val="10011"/>
                  </a:ext>
                </a:extLst>
              </a:tr>
              <a:tr h="263855">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Teamwork</a:t>
                      </a:r>
                      <a:endParaRPr lang="en-US" sz="1050" kern="1200" dirty="0">
                        <a:solidFill>
                          <a:schemeClr val="dk1"/>
                        </a:solidFill>
                        <a:latin typeface="Calibri" panose="020F0502020204030204" pitchFamily="34" charset="0"/>
                        <a:ea typeface="Calibri" panose="020F0502020204030204" pitchFamily="34" charset="0"/>
                        <a:cs typeface="Arial" panose="020B0604020202020204" pitchFamily="34" charset="0"/>
                      </a:endParaRPr>
                    </a:p>
                  </a:txBody>
                  <a:tcPr/>
                </a:tc>
                <a:tc>
                  <a:txBody>
                    <a:bodyPr/>
                    <a:lstStyle/>
                    <a:p>
                      <a:pPr marL="0" indent="0" algn="just">
                        <a:lnSpc>
                          <a:spcPct val="107000"/>
                        </a:lnSpc>
                        <a:spcAft>
                          <a:spcPts val="800"/>
                        </a:spcAft>
                        <a:buFont typeface="Arial" panose="020B0604020202020204" pitchFamily="34" charset="0"/>
                        <a:buNone/>
                      </a:pPr>
                      <a:r>
                        <a:rPr lang="en-US" sz="1050" dirty="0">
                          <a:latin typeface="Calibri" panose="020F0502020204030204" pitchFamily="34" charset="0"/>
                          <a:ea typeface="Calibri" panose="020F0502020204030204" pitchFamily="34" charset="0"/>
                          <a:cs typeface="Arial" panose="020B0604020202020204" pitchFamily="34" charset="0"/>
                        </a:rPr>
                        <a:t>Teamwork</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601225">
                <a:tc vMerge="1">
                  <a:txBody>
                    <a:bodyPr/>
                    <a:lstStyle/>
                    <a:p>
                      <a:pPr algn="ctr"/>
                      <a:endParaRPr lang="en-US" sz="2400" dirty="0"/>
                    </a:p>
                  </a:txBody>
                  <a:tcPr vert="vert270"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Oral and written communication in other languages (especially English)</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Ability to work in an interdisciplinary team</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959350">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Appreciation of diversity and multi-</a:t>
                      </a:r>
                      <a:r>
                        <a:rPr lang="en-US" sz="1050" dirty="0" err="1">
                          <a:latin typeface="Calibri" panose="020F0502020204030204" pitchFamily="34" charset="0"/>
                          <a:ea typeface="Calibri" panose="020F0502020204030204" pitchFamily="34" charset="0"/>
                          <a:cs typeface="Arial" panose="020B0604020202020204" pitchFamily="34" charset="0"/>
                        </a:rPr>
                        <a:t>culturality</a:t>
                      </a:r>
                      <a:r>
                        <a:rPr lang="en-US" sz="1050" dirty="0">
                          <a:latin typeface="Calibri" panose="020F0502020204030204" pitchFamily="34" charset="0"/>
                          <a:ea typeface="Calibri" panose="020F0502020204030204" pitchFamily="34" charset="0"/>
                          <a:cs typeface="Arial" panose="020B0604020202020204" pitchFamily="34" charset="0"/>
                        </a:rPr>
                        <a:t>; understanding of cultures and customs of other countries; ability to work in an intercultural environment</a:t>
                      </a:r>
                    </a:p>
                  </a:txBody>
                  <a:tcP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Appreciation of diversity and multi-</a:t>
                      </a:r>
                      <a:r>
                        <a:rPr lang="en-US" sz="1050" dirty="0" err="1">
                          <a:latin typeface="Calibri" panose="020F0502020204030204" pitchFamily="34" charset="0"/>
                          <a:ea typeface="Calibri" panose="020F0502020204030204" pitchFamily="34" charset="0"/>
                          <a:cs typeface="Arial" panose="020B0604020202020204" pitchFamily="34" charset="0"/>
                        </a:rPr>
                        <a:t>culturality</a:t>
                      </a:r>
                      <a:r>
                        <a:rPr lang="en-US" sz="1050" dirty="0">
                          <a:latin typeface="Calibri" panose="020F0502020204030204" pitchFamily="34" charset="0"/>
                          <a:ea typeface="Calibri" panose="020F0502020204030204" pitchFamily="34" charset="0"/>
                          <a:cs typeface="Arial" panose="020B0604020202020204" pitchFamily="34" charset="0"/>
                        </a:rPr>
                        <a:t>; understanding of cultures and customs of other countries; ability to work in an intercultural environment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425587">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Communication at all levels and interpersonal skills</a:t>
                      </a:r>
                    </a:p>
                  </a:txBody>
                  <a:tcP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Communication at all levels and interpersonal skills</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61885">
                <a:tc vMerge="1">
                  <a:txBody>
                    <a:bodyPr/>
                    <a:lstStyle/>
                    <a:p>
                      <a:pPr algn="ctr"/>
                      <a:endParaRPr lang="en-US" sz="2400" dirty="0"/>
                    </a:p>
                  </a:txBody>
                  <a:tcPr vert="vert270"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Leadership &amp; Coordination</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Leadership &amp; Coordination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6"/>
                  </a:ext>
                </a:extLst>
              </a:tr>
              <a:tr h="1181548">
                <a:tc vMerge="1">
                  <a:txBody>
                    <a:bodyPr/>
                    <a:lstStyle/>
                    <a:p>
                      <a:pPr algn="ctr"/>
                      <a:endParaRPr lang="en-US" sz="2400" dirty="0"/>
                    </a:p>
                  </a:txBody>
                  <a:tcPr vert="vert270"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Ability to work in an interdisciplinary team</a:t>
                      </a:r>
                    </a:p>
                  </a:txBody>
                  <a:tcPr>
                    <a:lnB w="12700" cap="flat" cmpd="sng" algn="ctr">
                      <a:solidFill>
                        <a:schemeClr val="tx1"/>
                      </a:solidFill>
                      <a:prstDash val="solid"/>
                      <a:round/>
                      <a:headEnd type="none" w="med" len="med"/>
                      <a:tailEnd type="none" w="med" len="med"/>
                    </a:lnB>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Calibri" panose="020F0502020204030204" pitchFamily="34" charset="0"/>
                          <a:ea typeface="Calibri" panose="020F0502020204030204" pitchFamily="34" charset="0"/>
                          <a:cs typeface="Arial" panose="020B0604020202020204" pitchFamily="34" charset="0"/>
                        </a:rPr>
                        <a:t>Oral and written communication in other languages (especially English</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6" name="Picture 5"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2311982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92793680"/>
              </p:ext>
            </p:extLst>
          </p:nvPr>
        </p:nvGraphicFramePr>
        <p:xfrm>
          <a:off x="441432" y="725856"/>
          <a:ext cx="5959367" cy="8448565"/>
        </p:xfrm>
        <a:graphic>
          <a:graphicData uri="http://schemas.openxmlformats.org/drawingml/2006/table">
            <a:tbl>
              <a:tblPr firstRow="1" bandRow="1">
                <a:tableStyleId>{5C22544A-7EE6-4342-B048-85BDC9FD1C3A}</a:tableStyleId>
              </a:tblPr>
              <a:tblGrid>
                <a:gridCol w="1501953">
                  <a:extLst>
                    <a:ext uri="{9D8B030D-6E8A-4147-A177-3AD203B41FA5}">
                      <a16:colId xmlns:a16="http://schemas.microsoft.com/office/drawing/2014/main" val="20000"/>
                    </a:ext>
                  </a:extLst>
                </a:gridCol>
                <a:gridCol w="2557828">
                  <a:extLst>
                    <a:ext uri="{9D8B030D-6E8A-4147-A177-3AD203B41FA5}">
                      <a16:colId xmlns:a16="http://schemas.microsoft.com/office/drawing/2014/main" val="20001"/>
                    </a:ext>
                  </a:extLst>
                </a:gridCol>
                <a:gridCol w="1899586">
                  <a:extLst>
                    <a:ext uri="{9D8B030D-6E8A-4147-A177-3AD203B41FA5}">
                      <a16:colId xmlns:a16="http://schemas.microsoft.com/office/drawing/2014/main" val="20002"/>
                    </a:ext>
                  </a:extLst>
                </a:gridCol>
              </a:tblGrid>
              <a:tr h="454660">
                <a:tc>
                  <a:txBody>
                    <a:bodyPr/>
                    <a:lstStyle/>
                    <a:p>
                      <a:endParaRPr 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800" dirty="0"/>
                        <a:t>EU</a:t>
                      </a:r>
                    </a:p>
                  </a:txBody>
                  <a:tcPr anchor="ctr">
                    <a:lnT w="12700" cap="flat" cmpd="sng" algn="ctr">
                      <a:solidFill>
                        <a:schemeClr val="tx1"/>
                      </a:solidFill>
                      <a:prstDash val="solid"/>
                      <a:round/>
                      <a:headEnd type="none" w="med" len="med"/>
                      <a:tailEnd type="none" w="med" len="med"/>
                    </a:lnT>
                  </a:tcPr>
                </a:tc>
                <a:tc>
                  <a:txBody>
                    <a:bodyPr/>
                    <a:lstStyle/>
                    <a:p>
                      <a:pPr algn="ctr"/>
                      <a:r>
                        <a:rPr lang="en-US" sz="1800" dirty="0"/>
                        <a:t>MENA</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48432">
                <a:tc rowSpan="12">
                  <a:txBody>
                    <a:bodyPr/>
                    <a:lstStyle/>
                    <a:p>
                      <a:pPr algn="ctr"/>
                      <a:r>
                        <a:rPr lang="en-US" sz="2400" dirty="0"/>
                        <a:t>Ranking from most important to least important</a:t>
                      </a:r>
                    </a:p>
                  </a:txBody>
                  <a:tcPr vert="vert270" anchor="ctr">
                    <a:lnL w="12700" cap="flat" cmpd="sng" algn="ctr">
                      <a:solidFill>
                        <a:schemeClr val="tx1"/>
                      </a:solidFill>
                      <a:prstDash val="solid"/>
                      <a:round/>
                      <a:headEnd type="none" w="med" len="med"/>
                      <a:tailEnd type="none" w="med" len="med"/>
                    </a:lnL>
                    <a:noFill/>
                  </a:tcPr>
                </a:tc>
                <a:tc gridSpan="2">
                  <a:txBody>
                    <a:bodyPr/>
                    <a:lstStyle/>
                    <a:p>
                      <a:pPr algn="ctr"/>
                      <a:r>
                        <a:rPr lang="en-US" sz="1800" b="1" dirty="0">
                          <a:solidFill>
                            <a:schemeClr val="bg1"/>
                          </a:solidFill>
                        </a:rPr>
                        <a:t>Analytical Skills</a:t>
                      </a:r>
                    </a:p>
                  </a:txBody>
                  <a:tcPr anchor="ctr">
                    <a:solidFill>
                      <a:schemeClr val="bg1">
                        <a:lumMod val="75000"/>
                      </a:schemeClr>
                    </a:solidFill>
                  </a:tcPr>
                </a:tc>
                <a:tc hMerge="1">
                  <a:txBody>
                    <a:bodyPr/>
                    <a:lstStyle/>
                    <a:p>
                      <a:pPr algn="ctr"/>
                      <a:endParaRPr lang="en-US" dirty="0"/>
                    </a:p>
                  </a:txBody>
                  <a:tcPr anchor="ctr"/>
                </a:tc>
                <a:extLst>
                  <a:ext uri="{0D108BD9-81ED-4DB2-BD59-A6C34878D82A}">
                    <a16:rowId xmlns:a16="http://schemas.microsoft.com/office/drawing/2014/main" val="10001"/>
                  </a:ext>
                </a:extLst>
              </a:tr>
              <a:tr h="926905">
                <a:tc vMerge="1">
                  <a:txBody>
                    <a:bodyPr/>
                    <a:lstStyle/>
                    <a:p>
                      <a:pPr algn="ctr"/>
                      <a:endParaRPr lang="en-US" sz="2400" dirty="0"/>
                    </a:p>
                  </a:txBody>
                  <a:tcPr vert="vert270" anchor="ctr"/>
                </a:tc>
                <a:tc>
                  <a:txBody>
                    <a:bodyPr/>
                    <a:lstStyle/>
                    <a:p>
                      <a:pPr marL="0" indent="0" algn="just" defTabSz="685800" rtl="0" eaLnBrk="1" latinLnBrk="0" hangingPunct="1">
                        <a:lnSpc>
                          <a:spcPct val="107000"/>
                        </a:lnSpc>
                        <a:spcAft>
                          <a:spcPts val="800"/>
                        </a:spcAft>
                        <a:buFont typeface="Arial" panose="020B0604020202020204" pitchFamily="34" charset="0"/>
                        <a:buNone/>
                      </a:pPr>
                      <a:r>
                        <a:rPr lang="en-US" sz="1050" kern="1200" dirty="0">
                          <a:solidFill>
                            <a:schemeClr val="dk1"/>
                          </a:solidFill>
                          <a:latin typeface="+mn-lt"/>
                          <a:ea typeface="Calibri" panose="020F0502020204030204" pitchFamily="34" charset="0"/>
                          <a:cs typeface="Arial" panose="020B0604020202020204" pitchFamily="34" charset="0"/>
                        </a:rPr>
                        <a:t>Information management skills (ability to retrieve and analyze information from different sources)</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Data gathering &amp; interpretation</a:t>
                      </a:r>
                    </a:p>
                    <a:p>
                      <a:pPr marL="0" indent="0" algn="just" defTabSz="685800" rtl="0" eaLnBrk="1" latinLnBrk="0" hangingPunct="1">
                        <a:lnSpc>
                          <a:spcPct val="107000"/>
                        </a:lnSpc>
                        <a:spcAft>
                          <a:spcPts val="800"/>
                        </a:spcAft>
                        <a:buFont typeface="Arial" panose="020B0604020202020204" pitchFamily="34" charset="0"/>
                        <a:buNone/>
                      </a:pPr>
                      <a:endParaRPr lang="en-US" sz="1050" kern="1200" dirty="0">
                        <a:solidFill>
                          <a:schemeClr val="dk1"/>
                        </a:solidFill>
                        <a:latin typeface="+mn-lt"/>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0002"/>
                  </a:ext>
                </a:extLst>
              </a:tr>
              <a:tr h="732439">
                <a:tc vMerge="1">
                  <a:txBody>
                    <a:bodyPr/>
                    <a:lstStyle/>
                    <a:p>
                      <a:endParaRPr lang="en-US"/>
                    </a:p>
                  </a:txBody>
                  <a:tcPr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Data gathering &amp; interpretation</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Information management skills (ability to retrieve and analyze information from different sources)</a:t>
                      </a:r>
                    </a:p>
                  </a:txBody>
                  <a:tcPr anchor="ctr"/>
                </a:tc>
                <a:extLst>
                  <a:ext uri="{0D108BD9-81ED-4DB2-BD59-A6C34878D82A}">
                    <a16:rowId xmlns:a16="http://schemas.microsoft.com/office/drawing/2014/main" val="10003"/>
                  </a:ext>
                </a:extLst>
              </a:tr>
              <a:tr h="732439">
                <a:tc vMerge="1">
                  <a:txBody>
                    <a:bodyPr/>
                    <a:lstStyle/>
                    <a:p>
                      <a:endParaRPr lang="en-US" dirty="0"/>
                    </a:p>
                  </a:txBody>
                  <a:tcPr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Testing solutions and new ideas based on previous experiences and gained knowledge</a:t>
                      </a:r>
                    </a:p>
                  </a:txBody>
                  <a:tcPr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Testing solutions and new ideas based on previous experiences and gained knowledge</a:t>
                      </a:r>
                    </a:p>
                  </a:txBody>
                  <a:tcPr anchor="ctr"/>
                </a:tc>
                <a:extLst>
                  <a:ext uri="{0D108BD9-81ED-4DB2-BD59-A6C34878D82A}">
                    <a16:rowId xmlns:a16="http://schemas.microsoft.com/office/drawing/2014/main" val="10004"/>
                  </a:ext>
                </a:extLst>
              </a:tr>
              <a:tr h="747014">
                <a:tc vMerge="1">
                  <a:txBody>
                    <a:bodyPr/>
                    <a:lstStyle/>
                    <a:p>
                      <a:endParaRPr lang="en-US" dirty="0"/>
                    </a:p>
                  </a:txBody>
                  <a:tcP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create post-analysis and reviewing what solutions worked to asses and apply new knowledge</a:t>
                      </a:r>
                    </a:p>
                  </a:txBody>
                  <a:tcPr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create post-analysis and reviewing what solutions worked to asses and apply new knowledge</a:t>
                      </a:r>
                    </a:p>
                  </a:txBody>
                  <a:tcPr anchor="ctr"/>
                </a:tc>
                <a:extLst>
                  <a:ext uri="{0D108BD9-81ED-4DB2-BD59-A6C34878D82A}">
                    <a16:rowId xmlns:a16="http://schemas.microsoft.com/office/drawing/2014/main" val="10005"/>
                  </a:ext>
                </a:extLst>
              </a:tr>
              <a:tr h="312657">
                <a:tc vMerge="1">
                  <a:txBody>
                    <a:bodyPr/>
                    <a:lstStyle/>
                    <a:p>
                      <a:pPr marL="0" algn="ctr" defTabSz="685800" rtl="0" eaLnBrk="1" latinLnBrk="0" hangingPunct="1"/>
                      <a:endParaRPr lang="en-US" sz="1800" b="1" kern="1200" dirty="0">
                        <a:solidFill>
                          <a:schemeClr val="bg1"/>
                        </a:solidFill>
                        <a:latin typeface="+mn-lt"/>
                        <a:ea typeface="+mn-ea"/>
                        <a:cs typeface="+mn-cs"/>
                      </a:endParaRPr>
                    </a:p>
                  </a:txBody>
                  <a:tcPr anchor="ctr">
                    <a:solidFill>
                      <a:schemeClr val="bg1">
                        <a:lumMod val="75000"/>
                      </a:schemeClr>
                    </a:solidFill>
                  </a:tcPr>
                </a:tc>
                <a:tc gridSpan="2">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b="1" kern="1200" dirty="0">
                          <a:solidFill>
                            <a:schemeClr val="bg1"/>
                          </a:solidFill>
                          <a:latin typeface="+mn-lt"/>
                          <a:ea typeface="+mn-ea"/>
                          <a:cs typeface="+mn-cs"/>
                        </a:rPr>
                        <a:t>Cognitive Skills</a:t>
                      </a:r>
                    </a:p>
                  </a:txBody>
                  <a:tcPr anchor="ctr">
                    <a:solidFill>
                      <a:schemeClr val="bg1">
                        <a:lumMod val="75000"/>
                      </a:schemeClr>
                    </a:solidFill>
                  </a:tcPr>
                </a:tc>
                <a:tc hMerge="1">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800" b="1" kern="1200" dirty="0">
                        <a:solidFill>
                          <a:schemeClr val="bg1"/>
                        </a:solidFill>
                        <a:latin typeface="+mn-lt"/>
                        <a:ea typeface="+mn-ea"/>
                        <a:cs typeface="+mn-cs"/>
                      </a:endParaRPr>
                    </a:p>
                  </a:txBody>
                  <a:tcPr>
                    <a:solidFill>
                      <a:schemeClr val="bg1">
                        <a:lumMod val="75000"/>
                      </a:schemeClr>
                    </a:solidFill>
                  </a:tcPr>
                </a:tc>
                <a:extLst>
                  <a:ext uri="{0D108BD9-81ED-4DB2-BD59-A6C34878D82A}">
                    <a16:rowId xmlns:a16="http://schemas.microsoft.com/office/drawing/2014/main" val="10006"/>
                  </a:ext>
                </a:extLst>
              </a:tr>
              <a:tr h="522548">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analyze problems and evaluate options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Capacity to learn</a:t>
                      </a:r>
                    </a:p>
                  </a:txBody>
                  <a:tcPr/>
                </a:tc>
                <a:extLst>
                  <a:ext uri="{0D108BD9-81ED-4DB2-BD59-A6C34878D82A}">
                    <a16:rowId xmlns:a16="http://schemas.microsoft.com/office/drawing/2014/main" val="10007"/>
                  </a:ext>
                </a:extLst>
              </a:tr>
              <a:tr h="312657">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Capacity to learn</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Capacity to follow specific rules</a:t>
                      </a:r>
                    </a:p>
                  </a:txBody>
                  <a:tcPr/>
                </a:tc>
                <a:extLst>
                  <a:ext uri="{0D108BD9-81ED-4DB2-BD59-A6C34878D82A}">
                    <a16:rowId xmlns:a16="http://schemas.microsoft.com/office/drawing/2014/main" val="10008"/>
                  </a:ext>
                </a:extLst>
              </a:tr>
              <a:tr h="356878">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Capacity to follow specific rules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multitask</a:t>
                      </a:r>
                    </a:p>
                  </a:txBody>
                  <a:tcPr/>
                </a:tc>
                <a:extLst>
                  <a:ext uri="{0D108BD9-81ED-4DB2-BD59-A6C34878D82A}">
                    <a16:rowId xmlns:a16="http://schemas.microsoft.com/office/drawing/2014/main" val="10009"/>
                  </a:ext>
                </a:extLst>
              </a:tr>
              <a:tr h="522548">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multitask</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Ability to analyze problems and evaluate options</a:t>
                      </a:r>
                    </a:p>
                  </a:txBody>
                  <a:tcPr/>
                </a:tc>
                <a:extLst>
                  <a:ext uri="{0D108BD9-81ED-4DB2-BD59-A6C34878D82A}">
                    <a16:rowId xmlns:a16="http://schemas.microsoft.com/office/drawing/2014/main" val="10010"/>
                  </a:ext>
                </a:extLst>
              </a:tr>
              <a:tr h="312657">
                <a:tc vMerge="1">
                  <a:txBody>
                    <a:bodyPr/>
                    <a:lstStyle/>
                    <a:p>
                      <a:pPr algn="ctr"/>
                      <a:endParaRPr lang="en-US" sz="2400" dirty="0"/>
                    </a:p>
                  </a:txBody>
                  <a:tcPr vert="vert270" anchor="ctr"/>
                </a:tc>
                <a:tc gridSpan="2">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b="1" kern="1200" dirty="0">
                          <a:solidFill>
                            <a:schemeClr val="bg1"/>
                          </a:solidFill>
                          <a:latin typeface="+mn-lt"/>
                          <a:ea typeface="+mn-ea"/>
                          <a:cs typeface="+mn-cs"/>
                        </a:rPr>
                        <a:t>Intellectual Skills</a:t>
                      </a:r>
                    </a:p>
                  </a:txBody>
                  <a:tcPr>
                    <a:solidFill>
                      <a:schemeClr val="bg1">
                        <a:lumMod val="75000"/>
                      </a:schemeClr>
                    </a:solidFill>
                  </a:tcPr>
                </a:tc>
                <a:tc hMerge="1">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300" kern="1200" dirty="0">
                        <a:solidFill>
                          <a:schemeClr val="dk1"/>
                        </a:solidFill>
                        <a:latin typeface="Calibri" panose="020F0502020204030204" pitchFamily="34" charset="0"/>
                        <a:ea typeface="Calibri" panose="020F050202020403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11"/>
                  </a:ext>
                </a:extLst>
              </a:tr>
              <a:tr h="593260">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Digital competencies and computer skills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Research skills</a:t>
                      </a:r>
                    </a:p>
                  </a:txBody>
                  <a:tcPr/>
                </a:tc>
                <a:extLst>
                  <a:ext uri="{0D108BD9-81ED-4DB2-BD59-A6C34878D82A}">
                    <a16:rowId xmlns:a16="http://schemas.microsoft.com/office/drawing/2014/main" val="10012"/>
                  </a:ext>
                </a:extLst>
              </a:tr>
              <a:tr h="522548">
                <a:tc>
                  <a:txBody>
                    <a:bodyPr/>
                    <a:lstStyle/>
                    <a:p>
                      <a:pPr algn="ctr"/>
                      <a:endParaRPr lang="en-US" sz="2400" dirty="0"/>
                    </a:p>
                  </a:txBody>
                  <a:tcPr vert="vert270" anchor="ctr">
                    <a:lnL w="12700" cap="flat" cmpd="sng" algn="ctr">
                      <a:solidFill>
                        <a:schemeClr val="tx1"/>
                      </a:solidFill>
                      <a:prstDash val="solid"/>
                      <a:round/>
                      <a:headEnd type="none" w="med" len="med"/>
                      <a:tailEnd type="none" w="med" len="med"/>
                    </a:lnL>
                    <a:noFill/>
                  </a:tcP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Research skills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kern="1200" dirty="0">
                          <a:solidFill>
                            <a:schemeClr val="dk1"/>
                          </a:solidFill>
                          <a:latin typeface="+mn-lt"/>
                          <a:ea typeface="Calibri" panose="020F0502020204030204" pitchFamily="34" charset="0"/>
                          <a:cs typeface="Arial" panose="020B0604020202020204" pitchFamily="34" charset="0"/>
                        </a:rPr>
                        <a:t>Digital competencies and computer skills</a:t>
                      </a:r>
                    </a:p>
                  </a:txBody>
                  <a:tcPr/>
                </a:tc>
                <a:extLst>
                  <a:ext uri="{0D108BD9-81ED-4DB2-BD59-A6C34878D82A}">
                    <a16:rowId xmlns:a16="http://schemas.microsoft.com/office/drawing/2014/main" val="10013"/>
                  </a:ext>
                </a:extLst>
              </a:tr>
              <a:tr h="857003">
                <a:tc>
                  <a:txBody>
                    <a:bodyPr/>
                    <a:lstStyle/>
                    <a:p>
                      <a:pPr algn="ctr"/>
                      <a:endParaRPr lang="en-US" sz="2400" dirty="0"/>
                    </a:p>
                  </a:txBody>
                  <a:tcPr vert="vert27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indent="0" algn="just">
                        <a:lnSpc>
                          <a:spcPct val="107000"/>
                        </a:lnSpc>
                        <a:spcAft>
                          <a:spcPts val="800"/>
                        </a:spcAft>
                        <a:buFont typeface="Arial" panose="020B0604020202020204" pitchFamily="34" charset="0"/>
                        <a:buNone/>
                      </a:pPr>
                      <a:r>
                        <a:rPr lang="en-US" sz="1050" dirty="0">
                          <a:latin typeface="+mn-lt"/>
                          <a:ea typeface="Calibri" panose="020F0502020204030204" pitchFamily="34" charset="0"/>
                          <a:cs typeface="Arial" panose="020B0604020202020204" pitchFamily="34" charset="0"/>
                        </a:rPr>
                        <a:t>Grounding in basic knowledge of the profession in practice</a:t>
                      </a:r>
                    </a:p>
                  </a:txBody>
                  <a:tcPr>
                    <a:lnB w="12700" cap="flat" cmpd="sng" algn="ctr">
                      <a:solidFill>
                        <a:schemeClr val="tx1"/>
                      </a:solidFill>
                      <a:prstDash val="solid"/>
                      <a:round/>
                      <a:headEnd type="none" w="med" len="med"/>
                      <a:tailEnd type="none" w="med" len="med"/>
                    </a:lnB>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050" dirty="0">
                          <a:latin typeface="+mn-lt"/>
                          <a:ea typeface="Calibri" panose="020F0502020204030204" pitchFamily="34" charset="0"/>
                          <a:cs typeface="Arial" panose="020B0604020202020204" pitchFamily="34" charset="0"/>
                        </a:rPr>
                        <a:t>Grounding in basic knowledge of the profession in practice</a:t>
                      </a:r>
                    </a:p>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050" kern="1200" dirty="0">
                        <a:solidFill>
                          <a:schemeClr val="dk1"/>
                        </a:solidFill>
                        <a:latin typeface="+mn-lt"/>
                        <a:ea typeface="Calibri" panose="020F050202020403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6" name="TextBox 5"/>
          <p:cNvSpPr txBox="1"/>
          <p:nvPr/>
        </p:nvSpPr>
        <p:spPr>
          <a:xfrm>
            <a:off x="68580" y="152400"/>
            <a:ext cx="4944854" cy="400110"/>
          </a:xfrm>
          <a:prstGeom prst="rect">
            <a:avLst/>
          </a:prstGeom>
          <a:noFill/>
        </p:spPr>
        <p:txBody>
          <a:bodyPr wrap="square" rtlCol="0">
            <a:spAutoFit/>
          </a:bodyPr>
          <a:lstStyle/>
          <a:p>
            <a:r>
              <a:rPr lang="en-US" sz="2000" dirty="0">
                <a:solidFill>
                  <a:schemeClr val="accent5"/>
                </a:solidFill>
              </a:rPr>
              <a:t>Ranking (EU vs. MENA) – Survey 1.1</a:t>
            </a: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7" name="Picture 6"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3919146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4944854" cy="400110"/>
          </a:xfrm>
          <a:prstGeom prst="rect">
            <a:avLst/>
          </a:prstGeom>
          <a:noFill/>
        </p:spPr>
        <p:txBody>
          <a:bodyPr wrap="square" rtlCol="0">
            <a:spAutoFit/>
          </a:bodyPr>
          <a:lstStyle/>
          <a:p>
            <a:r>
              <a:rPr lang="en-US" sz="2000" dirty="0">
                <a:solidFill>
                  <a:schemeClr val="accent5"/>
                </a:solidFill>
              </a:rPr>
              <a:t>Ranking (EU vs. MENA) – Survey 1.2</a:t>
            </a:r>
          </a:p>
        </p:txBody>
      </p:sp>
      <p:graphicFrame>
        <p:nvGraphicFramePr>
          <p:cNvPr id="3" name="Table 2"/>
          <p:cNvGraphicFramePr>
            <a:graphicFrameLocks noGrp="1"/>
          </p:cNvGraphicFramePr>
          <p:nvPr>
            <p:extLst>
              <p:ext uri="{D42A27DB-BD31-4B8C-83A1-F6EECF244321}">
                <p14:modId xmlns:p14="http://schemas.microsoft.com/office/powerpoint/2010/main" val="3308651380"/>
              </p:ext>
            </p:extLst>
          </p:nvPr>
        </p:nvGraphicFramePr>
        <p:xfrm>
          <a:off x="441432" y="900953"/>
          <a:ext cx="6053497" cy="8127544"/>
        </p:xfrm>
        <a:graphic>
          <a:graphicData uri="http://schemas.openxmlformats.org/drawingml/2006/table">
            <a:tbl>
              <a:tblPr firstRow="1" bandRow="1">
                <a:tableStyleId>{5C22544A-7EE6-4342-B048-85BDC9FD1C3A}</a:tableStyleId>
              </a:tblPr>
              <a:tblGrid>
                <a:gridCol w="1373921">
                  <a:extLst>
                    <a:ext uri="{9D8B030D-6E8A-4147-A177-3AD203B41FA5}">
                      <a16:colId xmlns:a16="http://schemas.microsoft.com/office/drawing/2014/main" val="20000"/>
                    </a:ext>
                  </a:extLst>
                </a:gridCol>
                <a:gridCol w="2339788">
                  <a:extLst>
                    <a:ext uri="{9D8B030D-6E8A-4147-A177-3AD203B41FA5}">
                      <a16:colId xmlns:a16="http://schemas.microsoft.com/office/drawing/2014/main" val="20001"/>
                    </a:ext>
                  </a:extLst>
                </a:gridCol>
                <a:gridCol w="2339788">
                  <a:extLst>
                    <a:ext uri="{9D8B030D-6E8A-4147-A177-3AD203B41FA5}">
                      <a16:colId xmlns:a16="http://schemas.microsoft.com/office/drawing/2014/main" val="20002"/>
                    </a:ext>
                  </a:extLst>
                </a:gridCol>
              </a:tblGrid>
              <a:tr h="370840">
                <a:tc>
                  <a:txBody>
                    <a:bodyPr/>
                    <a:lstStyle/>
                    <a:p>
                      <a:endParaRPr 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800" dirty="0"/>
                        <a:t>EU</a:t>
                      </a:r>
                    </a:p>
                  </a:txBody>
                  <a:tcPr anchor="ctr">
                    <a:lnT w="12700" cap="flat" cmpd="sng" algn="ctr">
                      <a:solidFill>
                        <a:schemeClr val="tx1"/>
                      </a:solidFill>
                      <a:prstDash val="solid"/>
                      <a:round/>
                      <a:headEnd type="none" w="med" len="med"/>
                      <a:tailEnd type="none" w="med" len="med"/>
                    </a:lnT>
                  </a:tcPr>
                </a:tc>
                <a:tc>
                  <a:txBody>
                    <a:bodyPr/>
                    <a:lstStyle/>
                    <a:p>
                      <a:pPr algn="ctr"/>
                      <a:r>
                        <a:rPr lang="en-US" sz="1800" dirty="0"/>
                        <a:t>MENA</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0">
                <a:tc rowSpan="17">
                  <a:txBody>
                    <a:bodyPr/>
                    <a:lstStyle/>
                    <a:p>
                      <a:pPr algn="ctr"/>
                      <a:r>
                        <a:rPr lang="en-US" sz="2400" dirty="0"/>
                        <a:t>Ranking from most important to least important</a:t>
                      </a:r>
                    </a:p>
                  </a:txBody>
                  <a:tcPr vert="vert27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gridSpan="2">
                  <a:txBody>
                    <a:bodyPr/>
                    <a:lstStyle/>
                    <a:p>
                      <a:pPr algn="ctr"/>
                      <a:r>
                        <a:rPr lang="en-US" sz="1800" b="1" dirty="0">
                          <a:solidFill>
                            <a:schemeClr val="bg1"/>
                          </a:solidFill>
                        </a:rPr>
                        <a:t>Personal Skills</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hMerge="1">
                  <a:txBody>
                    <a:bodyPr/>
                    <a:lstStyle/>
                    <a:p>
                      <a:pPr algn="ctr"/>
                      <a:endParaRPr lang="en-US" dirty="0"/>
                    </a:p>
                  </a:txBody>
                  <a:tcPr anchor="ctr"/>
                </a:tc>
                <a:extLst>
                  <a:ext uri="{0D108BD9-81ED-4DB2-BD59-A6C34878D82A}">
                    <a16:rowId xmlns:a16="http://schemas.microsoft.com/office/drawing/2014/main" val="10001"/>
                  </a:ext>
                </a:extLst>
              </a:tr>
              <a:tr h="177800">
                <a:tc vMerge="1">
                  <a:txBody>
                    <a:bodyPr/>
                    <a:lstStyle/>
                    <a:p>
                      <a:pPr algn="ctr"/>
                      <a:endParaRPr lang="en-US" sz="2400" dirty="0"/>
                    </a:p>
                  </a:txBody>
                  <a:tcPr vert="vert270" anchor="ct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200" dirty="0">
                          <a:latin typeface="+mn-lt"/>
                        </a:rPr>
                        <a:t>Capacity to adapt to new situations</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mn-cs"/>
                        </a:rPr>
                        <a:t>Problem-solving</a:t>
                      </a:r>
                    </a:p>
                    <a:p>
                      <a:endParaRPr lang="en-US" sz="1200" dirty="0">
                        <a:latin typeface="+mn-lt"/>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0">
                <a:tc vMerge="1">
                  <a:txBody>
                    <a:bodyPr/>
                    <a:lstStyle/>
                    <a:p>
                      <a:endParaRPr lang="en-US"/>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mn-cs"/>
                        </a:rPr>
                        <a:t>Problem-solving</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latin typeface="+mn-lt"/>
                          <a:ea typeface="Calibri" panose="020F0502020204030204" pitchFamily="34" charset="0"/>
                          <a:cs typeface="Arial" panose="020B0604020202020204" pitchFamily="34" charset="0"/>
                        </a:rPr>
                        <a:t>Capacity for generating new ideas (creativity)</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44139">
                <a:tc vMerge="1">
                  <a:txBody>
                    <a:bodyPr/>
                    <a:lstStyle/>
                    <a:p>
                      <a:endParaRPr 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latin typeface="+mn-lt"/>
                        </a:rPr>
                        <a:t>Critical Thinking</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a:latin typeface="+mn-lt"/>
                        </a:rPr>
                        <a:t>Capacity to adapt to new situations</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21235">
                <a:tc vMerge="1">
                  <a:txBody>
                    <a:bodyPr/>
                    <a:lstStyle/>
                    <a:p>
                      <a:endParaRPr lang="en-US"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rPr>
                        <a:t>Planning and time management</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work under pressure</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0">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work independently</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Initiative and entrepreneurial spirit</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0">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Initiative and entrepreneurial spirit</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rPr>
                        <a:t>Planning and time management</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0">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work under pressure</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Decision-making</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24170">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Capacity for generating new ideas (creativity)</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work independently</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0">
                <a:tc vMerge="1">
                  <a:txBody>
                    <a:bodyPr/>
                    <a:lstStyle/>
                    <a:p>
                      <a:endParaRPr lang="en-US" sz="1400" dirty="0"/>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Decision-making</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rPr>
                        <a:t>Critical Thinking</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0">
                <a:tc vMerge="1">
                  <a:txBody>
                    <a:bodyPr/>
                    <a:lstStyle/>
                    <a:p>
                      <a:pPr marL="0" algn="ctr" defTabSz="685800" rtl="0" eaLnBrk="1" latinLnBrk="0" hangingPunct="1"/>
                      <a:endParaRPr lang="en-US" sz="1800" b="1" kern="1200" dirty="0">
                        <a:solidFill>
                          <a:schemeClr val="bg1"/>
                        </a:solidFill>
                        <a:latin typeface="+mn-lt"/>
                        <a:ea typeface="+mn-ea"/>
                        <a:cs typeface="+mn-cs"/>
                      </a:endParaRPr>
                    </a:p>
                  </a:txBody>
                  <a:tcPr anchor="ctr">
                    <a:solidFill>
                      <a:schemeClr val="bg1">
                        <a:lumMod val="75000"/>
                      </a:schemeClr>
                    </a:solidFill>
                  </a:tcPr>
                </a:tc>
                <a:tc gridSpan="2">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b="1" kern="1200" dirty="0">
                          <a:solidFill>
                            <a:schemeClr val="bg1"/>
                          </a:solidFill>
                          <a:latin typeface="+mn-lt"/>
                          <a:ea typeface="+mn-ea"/>
                          <a:cs typeface="+mn-cs"/>
                        </a:rPr>
                        <a:t>Social Skills</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hMerge="1">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800" b="1" kern="1200" dirty="0">
                        <a:solidFill>
                          <a:schemeClr val="bg1"/>
                        </a:solidFill>
                        <a:latin typeface="+mn-lt"/>
                        <a:ea typeface="+mn-ea"/>
                        <a:cs typeface="+mn-cs"/>
                      </a:endParaRPr>
                    </a:p>
                  </a:txBody>
                  <a:tcPr>
                    <a:solidFill>
                      <a:schemeClr val="bg1">
                        <a:lumMod val="75000"/>
                      </a:schemeClr>
                    </a:solidFill>
                  </a:tcPr>
                </a:tc>
                <a:extLst>
                  <a:ext uri="{0D108BD9-81ED-4DB2-BD59-A6C34878D82A}">
                    <a16:rowId xmlns:a16="http://schemas.microsoft.com/office/drawing/2014/main" val="10011"/>
                  </a:ext>
                </a:extLst>
              </a:tr>
              <a:tr h="450771">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Ability to work in an interdisciplinary team</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Teamwork</a:t>
                      </a:r>
                      <a:endParaRPr lang="en-US" sz="1200" kern="1200" dirty="0">
                        <a:solidFill>
                          <a:schemeClr val="dk1"/>
                        </a:solidFill>
                        <a:latin typeface="+mn-lt"/>
                        <a:ea typeface="Calibri" panose="020F050202020403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0">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Communication at all levels and interpersonal skills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Ability to work in an interdisciplinary team</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0">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Teamwork</a:t>
                      </a:r>
                      <a:endParaRPr lang="en-US" sz="1200" kern="1200" dirty="0">
                        <a:solidFill>
                          <a:schemeClr val="dk1"/>
                        </a:solidFill>
                        <a:latin typeface="+mn-lt"/>
                        <a:ea typeface="Calibri" panose="020F0502020204030204" pitchFamily="34" charset="0"/>
                        <a:cs typeface="Arial" panose="020B0604020202020204" pitchFamily="34" charset="0"/>
                      </a:endParaRP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Leadership &amp; Coordination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166806">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Appreciation of diversity and multi-</a:t>
                      </a:r>
                      <a:r>
                        <a:rPr lang="en-US" sz="1200" dirty="0" err="1">
                          <a:latin typeface="+mn-lt"/>
                          <a:ea typeface="Calibri" panose="020F0502020204030204" pitchFamily="34" charset="0"/>
                          <a:cs typeface="Arial" panose="020B0604020202020204" pitchFamily="34" charset="0"/>
                        </a:rPr>
                        <a:t>culturality</a:t>
                      </a:r>
                      <a:r>
                        <a:rPr lang="en-US" sz="1200" dirty="0">
                          <a:latin typeface="+mn-lt"/>
                          <a:ea typeface="Calibri" panose="020F0502020204030204" pitchFamily="34" charset="0"/>
                          <a:cs typeface="Arial" panose="020B0604020202020204" pitchFamily="34" charset="0"/>
                        </a:rPr>
                        <a:t>; understanding of cultures and customs of other countries; ability to work in an intercultural environment</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Appreciation of diversity and multi-</a:t>
                      </a:r>
                      <a:r>
                        <a:rPr lang="en-US" sz="1200" dirty="0" err="1">
                          <a:latin typeface="+mn-lt"/>
                          <a:ea typeface="Calibri" panose="020F0502020204030204" pitchFamily="34" charset="0"/>
                          <a:cs typeface="Arial" panose="020B0604020202020204" pitchFamily="34" charset="0"/>
                        </a:rPr>
                        <a:t>culturality</a:t>
                      </a:r>
                      <a:r>
                        <a:rPr lang="en-US" sz="1200" dirty="0">
                          <a:latin typeface="+mn-lt"/>
                          <a:ea typeface="Calibri" panose="020F0502020204030204" pitchFamily="34" charset="0"/>
                          <a:cs typeface="Arial" panose="020B0604020202020204" pitchFamily="34" charset="0"/>
                        </a:rPr>
                        <a:t>; understanding of cultures and customs of other countries; ability to work in an intercultural environment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884521">
                <a:tc vMerge="1">
                  <a:txBody>
                    <a:bodyPr/>
                    <a:lstStyle/>
                    <a:p>
                      <a:pPr algn="ctr"/>
                      <a:endParaRPr lang="en-US" sz="2400" dirty="0"/>
                    </a:p>
                  </a:txBody>
                  <a:tcPr vert="vert270"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Oral and written communication in other languages (especially English)</a:t>
                      </a:r>
                    </a:p>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200" dirty="0">
                        <a:latin typeface="+mn-lt"/>
                        <a:ea typeface="Calibri" panose="020F0502020204030204" pitchFamily="34" charset="0"/>
                        <a:cs typeface="Arial" panose="020B0604020202020204" pitchFamily="34" charset="0"/>
                      </a:endParaRP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Oral and written communication in other languages (especially English)</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6"/>
                  </a:ext>
                </a:extLst>
              </a:tr>
              <a:tr h="370840">
                <a:tc vMerge="1">
                  <a:txBody>
                    <a:bodyPr/>
                    <a:lstStyle/>
                    <a:p>
                      <a:pPr algn="ctr"/>
                      <a:endParaRPr lang="en-US" sz="2400" dirty="0"/>
                    </a:p>
                  </a:txBody>
                  <a:tcPr vert="vert270"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Leadership &amp; Coordination</a:t>
                      </a:r>
                    </a:p>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200" dirty="0">
                        <a:latin typeface="+mn-lt"/>
                        <a:ea typeface="Calibri" panose="020F050202020403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Communication at all levels and interpersonal skills</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6" name="Picture 5"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2637185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60494838"/>
              </p:ext>
            </p:extLst>
          </p:nvPr>
        </p:nvGraphicFramePr>
        <p:xfrm>
          <a:off x="578592" y="555336"/>
          <a:ext cx="6053499" cy="8448962"/>
        </p:xfrm>
        <a:graphic>
          <a:graphicData uri="http://schemas.openxmlformats.org/drawingml/2006/table">
            <a:tbl>
              <a:tblPr firstRow="1" bandRow="1">
                <a:tableStyleId>{5C22544A-7EE6-4342-B048-85BDC9FD1C3A}</a:tableStyleId>
              </a:tblPr>
              <a:tblGrid>
                <a:gridCol w="1373921">
                  <a:extLst>
                    <a:ext uri="{9D8B030D-6E8A-4147-A177-3AD203B41FA5}">
                      <a16:colId xmlns:a16="http://schemas.microsoft.com/office/drawing/2014/main" val="20000"/>
                    </a:ext>
                  </a:extLst>
                </a:gridCol>
                <a:gridCol w="2339789">
                  <a:extLst>
                    <a:ext uri="{9D8B030D-6E8A-4147-A177-3AD203B41FA5}">
                      <a16:colId xmlns:a16="http://schemas.microsoft.com/office/drawing/2014/main" val="20001"/>
                    </a:ext>
                  </a:extLst>
                </a:gridCol>
                <a:gridCol w="2339789">
                  <a:extLst>
                    <a:ext uri="{9D8B030D-6E8A-4147-A177-3AD203B41FA5}">
                      <a16:colId xmlns:a16="http://schemas.microsoft.com/office/drawing/2014/main" val="20002"/>
                    </a:ext>
                  </a:extLst>
                </a:gridCol>
              </a:tblGrid>
              <a:tr h="428322">
                <a:tc>
                  <a:txBody>
                    <a:bodyPr/>
                    <a:lstStyle/>
                    <a:p>
                      <a:endParaRPr 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800" dirty="0"/>
                        <a:t>EU</a:t>
                      </a:r>
                    </a:p>
                  </a:txBody>
                  <a:tcPr anchor="ctr">
                    <a:lnT w="12700" cap="flat" cmpd="sng" algn="ctr">
                      <a:solidFill>
                        <a:schemeClr val="tx1"/>
                      </a:solidFill>
                      <a:prstDash val="solid"/>
                      <a:round/>
                      <a:headEnd type="none" w="med" len="med"/>
                      <a:tailEnd type="none" w="med" len="med"/>
                    </a:lnT>
                  </a:tcPr>
                </a:tc>
                <a:tc>
                  <a:txBody>
                    <a:bodyPr/>
                    <a:lstStyle/>
                    <a:p>
                      <a:pPr algn="ctr"/>
                      <a:r>
                        <a:rPr lang="en-US" sz="1800" dirty="0"/>
                        <a:t>MENA</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22454">
                <a:tc rowSpan="12">
                  <a:txBody>
                    <a:bodyPr/>
                    <a:lstStyle/>
                    <a:p>
                      <a:pPr algn="ctr"/>
                      <a:r>
                        <a:rPr lang="en-US" sz="2400" dirty="0"/>
                        <a:t>Ranking from most important to least important</a:t>
                      </a:r>
                    </a:p>
                  </a:txBody>
                  <a:tcPr vert="vert270" anchor="ctr">
                    <a:lnL w="12700" cap="flat" cmpd="sng" algn="ctr">
                      <a:solidFill>
                        <a:schemeClr val="tx1"/>
                      </a:solidFill>
                      <a:prstDash val="solid"/>
                      <a:round/>
                      <a:headEnd type="none" w="med" len="med"/>
                      <a:tailEnd type="none" w="med" len="med"/>
                    </a:lnL>
                    <a:noFill/>
                  </a:tcPr>
                </a:tc>
                <a:tc gridSpan="2">
                  <a:txBody>
                    <a:bodyPr/>
                    <a:lstStyle/>
                    <a:p>
                      <a:pPr algn="ctr"/>
                      <a:r>
                        <a:rPr lang="en-US" sz="1800" b="1" dirty="0">
                          <a:solidFill>
                            <a:schemeClr val="bg1"/>
                          </a:solidFill>
                        </a:rPr>
                        <a:t>Analytical Skills</a:t>
                      </a:r>
                    </a:p>
                  </a:txBody>
                  <a:tcPr anchor="ctr">
                    <a:solidFill>
                      <a:schemeClr val="bg1">
                        <a:lumMod val="75000"/>
                      </a:schemeClr>
                    </a:solidFill>
                  </a:tcPr>
                </a:tc>
                <a:tc hMerge="1">
                  <a:txBody>
                    <a:bodyPr/>
                    <a:lstStyle/>
                    <a:p>
                      <a:pPr algn="ctr"/>
                      <a:endParaRPr lang="en-US" dirty="0"/>
                    </a:p>
                  </a:txBody>
                  <a:tcPr anchor="ctr"/>
                </a:tc>
                <a:extLst>
                  <a:ext uri="{0D108BD9-81ED-4DB2-BD59-A6C34878D82A}">
                    <a16:rowId xmlns:a16="http://schemas.microsoft.com/office/drawing/2014/main" val="10001"/>
                  </a:ext>
                </a:extLst>
              </a:tr>
              <a:tr h="999809">
                <a:tc vMerge="1">
                  <a:txBody>
                    <a:bodyPr/>
                    <a:lstStyle/>
                    <a:p>
                      <a:pPr algn="ctr"/>
                      <a:endParaRPr lang="en-US" sz="2400" dirty="0"/>
                    </a:p>
                  </a:txBody>
                  <a:tcPr vert="vert270" anchor="ctr"/>
                </a:tc>
                <a:tc>
                  <a:txBody>
                    <a:bodyPr/>
                    <a:lstStyle/>
                    <a:p>
                      <a:pPr marL="0" indent="0" algn="just" defTabSz="685800" rtl="0" eaLnBrk="1" latinLnBrk="0" hangingPunct="1">
                        <a:lnSpc>
                          <a:spcPct val="107000"/>
                        </a:lnSpc>
                        <a:spcAft>
                          <a:spcPts val="800"/>
                        </a:spcAft>
                        <a:buFont typeface="Arial" panose="020B0604020202020204" pitchFamily="34" charset="0"/>
                        <a:buNone/>
                      </a:pPr>
                      <a:r>
                        <a:rPr lang="en-US" sz="1200" kern="1200" dirty="0">
                          <a:solidFill>
                            <a:schemeClr val="dk1"/>
                          </a:solidFill>
                          <a:latin typeface="+mn-lt"/>
                          <a:ea typeface="Calibri" panose="020F0502020204030204" pitchFamily="34" charset="0"/>
                          <a:cs typeface="Arial" panose="020B0604020202020204" pitchFamily="34" charset="0"/>
                        </a:rPr>
                        <a:t>Information management skills (ability to retrieve and analyze information from different sources)</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Data gathering &amp; interpretation</a:t>
                      </a:r>
                    </a:p>
                  </a:txBody>
                  <a:tcPr anchor="ctr"/>
                </a:tc>
                <a:extLst>
                  <a:ext uri="{0D108BD9-81ED-4DB2-BD59-A6C34878D82A}">
                    <a16:rowId xmlns:a16="http://schemas.microsoft.com/office/drawing/2014/main" val="10002"/>
                  </a:ext>
                </a:extLst>
              </a:tr>
              <a:tr h="773766">
                <a:tc vMerge="1">
                  <a:txBody>
                    <a:bodyPr/>
                    <a:lstStyle/>
                    <a:p>
                      <a:endParaRPr lang="en-US"/>
                    </a:p>
                  </a:txBody>
                  <a:tcPr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create post-analysis and reviewing what solutions worked to asses and apply new knowledge</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Testing solutions and new ideas based on previous experiences and gained knowledge</a:t>
                      </a:r>
                    </a:p>
                  </a:txBody>
                  <a:tcPr anchor="ctr"/>
                </a:tc>
                <a:extLst>
                  <a:ext uri="{0D108BD9-81ED-4DB2-BD59-A6C34878D82A}">
                    <a16:rowId xmlns:a16="http://schemas.microsoft.com/office/drawing/2014/main" val="10003"/>
                  </a:ext>
                </a:extLst>
              </a:tr>
              <a:tr h="999809">
                <a:tc vMerge="1">
                  <a:txBody>
                    <a:bodyPr/>
                    <a:lstStyle/>
                    <a:p>
                      <a:endParaRPr lang="en-US" dirty="0"/>
                    </a:p>
                  </a:txBody>
                  <a:tcPr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Testing solutions and new ideas based on previous experiences and gained knowledge</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Information management skills (ability to retrieve and analyze information from different sources)</a:t>
                      </a:r>
                    </a:p>
                  </a:txBody>
                  <a:tcPr anchor="ctr"/>
                </a:tc>
                <a:extLst>
                  <a:ext uri="{0D108BD9-81ED-4DB2-BD59-A6C34878D82A}">
                    <a16:rowId xmlns:a16="http://schemas.microsoft.com/office/drawing/2014/main" val="10004"/>
                  </a:ext>
                </a:extLst>
              </a:tr>
              <a:tr h="773766">
                <a:tc vMerge="1">
                  <a:txBody>
                    <a:bodyPr/>
                    <a:lstStyle/>
                    <a:p>
                      <a:endParaRPr lang="en-US" dirty="0"/>
                    </a:p>
                  </a:txBody>
                  <a:tcPr/>
                </a:tc>
                <a:tc>
                  <a:txBody>
                    <a:bodyPr/>
                    <a:lstStyle/>
                    <a:p>
                      <a:pPr marL="0" marR="0" lvl="0" indent="0" algn="l"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Data gathering &amp; interpretation</a:t>
                      </a:r>
                    </a:p>
                  </a:txBody>
                  <a:tcPr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create post-analysis and reviewing what solutions worked to asses and apply new knowledge</a:t>
                      </a:r>
                    </a:p>
                  </a:txBody>
                  <a:tcPr anchor="ctr"/>
                </a:tc>
                <a:extLst>
                  <a:ext uri="{0D108BD9-81ED-4DB2-BD59-A6C34878D82A}">
                    <a16:rowId xmlns:a16="http://schemas.microsoft.com/office/drawing/2014/main" val="10005"/>
                  </a:ext>
                </a:extLst>
              </a:tr>
              <a:tr h="321681">
                <a:tc vMerge="1">
                  <a:txBody>
                    <a:bodyPr/>
                    <a:lstStyle/>
                    <a:p>
                      <a:pPr marL="0" algn="ctr" defTabSz="685800" rtl="0" eaLnBrk="1" latinLnBrk="0" hangingPunct="1"/>
                      <a:endParaRPr lang="en-US" sz="1800" b="1" kern="1200" dirty="0">
                        <a:solidFill>
                          <a:schemeClr val="bg1"/>
                        </a:solidFill>
                        <a:latin typeface="+mn-lt"/>
                        <a:ea typeface="+mn-ea"/>
                        <a:cs typeface="+mn-cs"/>
                      </a:endParaRPr>
                    </a:p>
                  </a:txBody>
                  <a:tcPr anchor="ctr">
                    <a:solidFill>
                      <a:schemeClr val="bg1">
                        <a:lumMod val="75000"/>
                      </a:schemeClr>
                    </a:solidFill>
                  </a:tcPr>
                </a:tc>
                <a:tc gridSpan="2">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b="1" kern="1200" dirty="0">
                          <a:solidFill>
                            <a:schemeClr val="bg1"/>
                          </a:solidFill>
                          <a:latin typeface="+mn-lt"/>
                          <a:ea typeface="+mn-ea"/>
                          <a:cs typeface="+mn-cs"/>
                        </a:rPr>
                        <a:t>Cognitive Skills</a:t>
                      </a:r>
                    </a:p>
                  </a:txBody>
                  <a:tcPr anchor="ctr">
                    <a:solidFill>
                      <a:schemeClr val="bg1">
                        <a:lumMod val="75000"/>
                      </a:schemeClr>
                    </a:solidFill>
                  </a:tcPr>
                </a:tc>
                <a:tc hMerge="1">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800" b="1" kern="1200" dirty="0">
                        <a:solidFill>
                          <a:schemeClr val="bg1"/>
                        </a:solidFill>
                        <a:latin typeface="+mn-lt"/>
                        <a:ea typeface="+mn-ea"/>
                        <a:cs typeface="+mn-cs"/>
                      </a:endParaRPr>
                    </a:p>
                  </a:txBody>
                  <a:tcPr>
                    <a:solidFill>
                      <a:schemeClr val="bg1">
                        <a:lumMod val="75000"/>
                      </a:schemeClr>
                    </a:solidFill>
                  </a:tcPr>
                </a:tc>
                <a:extLst>
                  <a:ext uri="{0D108BD9-81ED-4DB2-BD59-A6C34878D82A}">
                    <a16:rowId xmlns:a16="http://schemas.microsoft.com/office/drawing/2014/main" val="10006"/>
                  </a:ext>
                </a:extLst>
              </a:tr>
              <a:tr h="547724">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analyze problems and evaluate options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Capacity to learn</a:t>
                      </a:r>
                    </a:p>
                  </a:txBody>
                  <a:tcPr/>
                </a:tc>
                <a:extLst>
                  <a:ext uri="{0D108BD9-81ED-4DB2-BD59-A6C34878D82A}">
                    <a16:rowId xmlns:a16="http://schemas.microsoft.com/office/drawing/2014/main" val="10007"/>
                  </a:ext>
                </a:extLst>
              </a:tr>
              <a:tr h="547724">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Capacity to learn</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analyze problems and evaluate options</a:t>
                      </a:r>
                    </a:p>
                  </a:txBody>
                  <a:tcPr/>
                </a:tc>
                <a:extLst>
                  <a:ext uri="{0D108BD9-81ED-4DB2-BD59-A6C34878D82A}">
                    <a16:rowId xmlns:a16="http://schemas.microsoft.com/office/drawing/2014/main" val="10008"/>
                  </a:ext>
                </a:extLst>
              </a:tr>
              <a:tr h="336204">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Capacity to follow specific rules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multitask</a:t>
                      </a:r>
                    </a:p>
                  </a:txBody>
                  <a:tcPr/>
                </a:tc>
                <a:extLst>
                  <a:ext uri="{0D108BD9-81ED-4DB2-BD59-A6C34878D82A}">
                    <a16:rowId xmlns:a16="http://schemas.microsoft.com/office/drawing/2014/main" val="10009"/>
                  </a:ext>
                </a:extLst>
              </a:tr>
              <a:tr h="321681">
                <a:tc vMerge="1">
                  <a:txBody>
                    <a:bodyPr/>
                    <a:lstStyle/>
                    <a:p>
                      <a:pPr algn="ctr"/>
                      <a:endParaRPr lang="en-US" sz="2400" dirty="0"/>
                    </a:p>
                  </a:txBody>
                  <a:tcPr vert="vert270" anchor="ct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Ability to multitask</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Capacity to follow specific rules</a:t>
                      </a:r>
                    </a:p>
                  </a:txBody>
                  <a:tcPr/>
                </a:tc>
                <a:extLst>
                  <a:ext uri="{0D108BD9-81ED-4DB2-BD59-A6C34878D82A}">
                    <a16:rowId xmlns:a16="http://schemas.microsoft.com/office/drawing/2014/main" val="10010"/>
                  </a:ext>
                </a:extLst>
              </a:tr>
              <a:tr h="321681">
                <a:tc vMerge="1">
                  <a:txBody>
                    <a:bodyPr/>
                    <a:lstStyle/>
                    <a:p>
                      <a:pPr algn="ctr"/>
                      <a:endParaRPr lang="en-US" sz="2400" dirty="0"/>
                    </a:p>
                  </a:txBody>
                  <a:tcPr vert="vert270" anchor="ctr"/>
                </a:tc>
                <a:tc gridSpan="2">
                  <a:txBody>
                    <a:bodyPr/>
                    <a:lstStyle/>
                    <a:p>
                      <a:pPr marL="0" marR="0" indent="0" algn="ctr"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b="1" kern="1200" dirty="0">
                          <a:solidFill>
                            <a:schemeClr val="bg1"/>
                          </a:solidFill>
                          <a:latin typeface="+mn-lt"/>
                          <a:ea typeface="+mn-ea"/>
                          <a:cs typeface="+mn-cs"/>
                        </a:rPr>
                        <a:t>Intellectual Skills</a:t>
                      </a:r>
                    </a:p>
                  </a:txBody>
                  <a:tcPr>
                    <a:solidFill>
                      <a:schemeClr val="bg1">
                        <a:lumMod val="75000"/>
                      </a:schemeClr>
                    </a:solidFill>
                  </a:tcPr>
                </a:tc>
                <a:tc hMerge="1">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US" sz="1300" kern="1200" dirty="0">
                        <a:solidFill>
                          <a:schemeClr val="dk1"/>
                        </a:solidFill>
                        <a:latin typeface="Calibri" panose="020F0502020204030204" pitchFamily="34" charset="0"/>
                        <a:ea typeface="Calibri" panose="020F050202020403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solidFill>
                      <a:schemeClr val="bg1">
                        <a:lumMod val="75000"/>
                      </a:schemeClr>
                    </a:solidFill>
                  </a:tcPr>
                </a:tc>
                <a:extLst>
                  <a:ext uri="{0D108BD9-81ED-4DB2-BD59-A6C34878D82A}">
                    <a16:rowId xmlns:a16="http://schemas.microsoft.com/office/drawing/2014/main" val="10011"/>
                  </a:ext>
                </a:extLst>
              </a:tr>
              <a:tr h="558893">
                <a:tc vMerge="1">
                  <a:txBody>
                    <a:bodyPr/>
                    <a:lstStyle/>
                    <a:p>
                      <a:pPr algn="ctr"/>
                      <a:endParaRPr lang="en-US" sz="2400" dirty="0"/>
                    </a:p>
                  </a:txBody>
                  <a:tcPr vert="vert270" anchor="ct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Digital competencies and computer skills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Grounding in basic knowledge of the profession in practice</a:t>
                      </a:r>
                    </a:p>
                  </a:txBody>
                  <a:tcPr/>
                </a:tc>
                <a:extLst>
                  <a:ext uri="{0D108BD9-81ED-4DB2-BD59-A6C34878D82A}">
                    <a16:rowId xmlns:a16="http://schemas.microsoft.com/office/drawing/2014/main" val="10012"/>
                  </a:ext>
                </a:extLst>
              </a:tr>
              <a:tr h="547724">
                <a:tc>
                  <a:txBody>
                    <a:bodyPr/>
                    <a:lstStyle/>
                    <a:p>
                      <a:pPr algn="ctr"/>
                      <a:endParaRPr lang="en-US" sz="2400" dirty="0"/>
                    </a:p>
                  </a:txBody>
                  <a:tcPr vert="vert270" anchor="ctr">
                    <a:lnL w="12700" cap="flat" cmpd="sng" algn="ctr">
                      <a:solidFill>
                        <a:schemeClr val="tx1"/>
                      </a:solidFill>
                      <a:prstDash val="solid"/>
                      <a:round/>
                      <a:headEnd type="none" w="med" len="med"/>
                      <a:tailEnd type="none" w="med" len="med"/>
                    </a:lnL>
                    <a:noFill/>
                  </a:tcPr>
                </a:tc>
                <a:tc>
                  <a:txBody>
                    <a:bodyPr/>
                    <a:lstStyle/>
                    <a:p>
                      <a:pPr marL="0" marR="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Research skills</a:t>
                      </a:r>
                    </a:p>
                  </a:txBody>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Digital competencies and computer skills</a:t>
                      </a:r>
                    </a:p>
                  </a:txBody>
                  <a:tcPr/>
                </a:tc>
                <a:extLst>
                  <a:ext uri="{0D108BD9-81ED-4DB2-BD59-A6C34878D82A}">
                    <a16:rowId xmlns:a16="http://schemas.microsoft.com/office/drawing/2014/main" val="10013"/>
                  </a:ext>
                </a:extLst>
              </a:tr>
              <a:tr h="547724">
                <a:tc>
                  <a:txBody>
                    <a:bodyPr/>
                    <a:lstStyle/>
                    <a:p>
                      <a:pPr algn="ctr"/>
                      <a:endParaRPr lang="en-US" sz="2400" dirty="0"/>
                    </a:p>
                  </a:txBody>
                  <a:tcPr vert="vert27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dirty="0">
                          <a:latin typeface="+mn-lt"/>
                          <a:ea typeface="Calibri" panose="020F0502020204030204" pitchFamily="34" charset="0"/>
                          <a:cs typeface="Arial" panose="020B0604020202020204" pitchFamily="34" charset="0"/>
                        </a:rPr>
                        <a:t>Grounding in basic knowledge of the profession in practice</a:t>
                      </a:r>
                    </a:p>
                  </a:txBody>
                  <a:tcPr>
                    <a:lnB w="12700" cap="flat" cmpd="sng" algn="ctr">
                      <a:solidFill>
                        <a:schemeClr val="tx1"/>
                      </a:solidFill>
                      <a:prstDash val="solid"/>
                      <a:round/>
                      <a:headEnd type="none" w="med" len="med"/>
                      <a:tailEnd type="none" w="med" len="med"/>
                    </a:lnB>
                  </a:tcPr>
                </a:tc>
                <a:tc>
                  <a:txBody>
                    <a:bodyPr/>
                    <a:lstStyle/>
                    <a:p>
                      <a:pPr marL="0" marR="0" lvl="0" indent="0" algn="just" defTabSz="6858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US" sz="1200" kern="1200" dirty="0">
                          <a:solidFill>
                            <a:schemeClr val="dk1"/>
                          </a:solidFill>
                          <a:latin typeface="+mn-lt"/>
                          <a:ea typeface="Calibri" panose="020F0502020204030204" pitchFamily="34" charset="0"/>
                          <a:cs typeface="Arial" panose="020B0604020202020204" pitchFamily="34" charset="0"/>
                        </a:rPr>
                        <a:t>Research skills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6" name="TextBox 5"/>
          <p:cNvSpPr txBox="1"/>
          <p:nvPr/>
        </p:nvSpPr>
        <p:spPr>
          <a:xfrm>
            <a:off x="68580" y="152400"/>
            <a:ext cx="4944854" cy="400110"/>
          </a:xfrm>
          <a:prstGeom prst="rect">
            <a:avLst/>
          </a:prstGeom>
          <a:noFill/>
        </p:spPr>
        <p:txBody>
          <a:bodyPr wrap="square" rtlCol="0">
            <a:spAutoFit/>
          </a:bodyPr>
          <a:lstStyle/>
          <a:p>
            <a:r>
              <a:rPr lang="en-US" sz="2000" dirty="0">
                <a:solidFill>
                  <a:schemeClr val="accent5"/>
                </a:solidFill>
              </a:rPr>
              <a:t>Ranking (EU vs. MENA) – Survey 1.2</a:t>
            </a: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7" name="Picture 6"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301121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Key Findings…</a:t>
            </a:r>
          </a:p>
        </p:txBody>
      </p:sp>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13" name="Rectangle 12"/>
          <p:cNvSpPr/>
          <p:nvPr/>
        </p:nvSpPr>
        <p:spPr>
          <a:xfrm>
            <a:off x="137159" y="928174"/>
            <a:ext cx="6451899" cy="4708981"/>
          </a:xfrm>
          <a:prstGeom prst="rect">
            <a:avLst/>
          </a:prstGeom>
        </p:spPr>
        <p:txBody>
          <a:bodyPr wrap="square">
            <a:spAutoFit/>
          </a:bodyPr>
          <a:lstStyle/>
          <a:p>
            <a:endParaRPr lang="en-US" sz="1200" dirty="0"/>
          </a:p>
          <a:p>
            <a:r>
              <a:rPr lang="en-US" sz="1200" dirty="0"/>
              <a:t>The following is a summation of the findings compiled from the respondents:</a:t>
            </a:r>
          </a:p>
          <a:p>
            <a:r>
              <a:rPr lang="en-US" sz="1200" b="1" u="sng" dirty="0"/>
              <a:t>Survey 1.1</a:t>
            </a:r>
            <a:endParaRPr lang="en-US" sz="1200" dirty="0"/>
          </a:p>
          <a:p>
            <a:pPr marL="171450" lvl="0" indent="-171450">
              <a:buFont typeface="Arial" panose="020B0604020202020204" pitchFamily="34" charset="0"/>
              <a:buChar char="•"/>
            </a:pPr>
            <a:r>
              <a:rPr lang="en-US" sz="1200" dirty="0"/>
              <a:t>Cognitive Skills had the highest average in the MENA region</a:t>
            </a:r>
          </a:p>
          <a:p>
            <a:r>
              <a:rPr lang="en-US" sz="1200" b="1" dirty="0"/>
              <a:t>Capacity to follow specific rules</a:t>
            </a:r>
            <a:r>
              <a:rPr lang="en-US" sz="1200" dirty="0"/>
              <a:t> had the highest average for the cognitive skills package, followed by </a:t>
            </a:r>
            <a:r>
              <a:rPr lang="en-US" sz="1200" b="1" dirty="0"/>
              <a:t>Ability to multitask</a:t>
            </a:r>
            <a:r>
              <a:rPr lang="en-US" sz="1200" dirty="0"/>
              <a:t>, while </a:t>
            </a:r>
            <a:r>
              <a:rPr lang="en-US" sz="1200" b="1" dirty="0"/>
              <a:t>capacity to learn</a:t>
            </a:r>
            <a:r>
              <a:rPr lang="en-US" sz="1200" dirty="0"/>
              <a:t> scored the lowest average.</a:t>
            </a:r>
          </a:p>
          <a:p>
            <a:r>
              <a:rPr lang="en-US" sz="1200" dirty="0"/>
              <a:t> </a:t>
            </a:r>
          </a:p>
          <a:p>
            <a:pPr lvl="0"/>
            <a:r>
              <a:rPr lang="en-US" sz="1200" dirty="0"/>
              <a:t>Intellectual Skills came next with the second-highest average in the MENA region</a:t>
            </a:r>
          </a:p>
          <a:p>
            <a:r>
              <a:rPr lang="en-US" sz="1200" dirty="0"/>
              <a:t> </a:t>
            </a:r>
          </a:p>
          <a:p>
            <a:r>
              <a:rPr lang="en-US" sz="1200" b="1" dirty="0"/>
              <a:t>Research skills </a:t>
            </a:r>
            <a:r>
              <a:rPr lang="en-US" sz="1200" dirty="0"/>
              <a:t>had the highest average for the intellectual skills package, followed by </a:t>
            </a:r>
            <a:r>
              <a:rPr lang="en-US" sz="1200" b="1" dirty="0"/>
              <a:t>Digital competencies and computer skills</a:t>
            </a:r>
            <a:r>
              <a:rPr lang="en-US" sz="1200" dirty="0"/>
              <a:t>. </a:t>
            </a:r>
            <a:r>
              <a:rPr lang="en-US" sz="1200" b="1" dirty="0"/>
              <a:t>Grounding in basic knowledge of the profession in practice</a:t>
            </a:r>
            <a:r>
              <a:rPr lang="en-US" sz="1200" dirty="0"/>
              <a:t> scored the lowest average.</a:t>
            </a:r>
          </a:p>
          <a:p>
            <a:r>
              <a:rPr lang="en-US" sz="1200" dirty="0"/>
              <a:t> </a:t>
            </a:r>
          </a:p>
          <a:p>
            <a:r>
              <a:rPr lang="en-US" sz="1200" b="1" u="sng" dirty="0"/>
              <a:t>Survey 1.2</a:t>
            </a:r>
            <a:endParaRPr lang="en-US" sz="1200" dirty="0"/>
          </a:p>
          <a:p>
            <a:pPr marL="171450" lvl="0" indent="-171450">
              <a:buFont typeface="Arial" panose="020B0604020202020204" pitchFamily="34" charset="0"/>
              <a:buChar char="•"/>
            </a:pPr>
            <a:r>
              <a:rPr lang="en-US" sz="1200" dirty="0"/>
              <a:t>Cognitive Skills and Social Skills had the highest average in the MENA region</a:t>
            </a:r>
          </a:p>
          <a:p>
            <a:r>
              <a:rPr lang="en-US" sz="1200" b="1" dirty="0"/>
              <a:t>Cognitive:</a:t>
            </a:r>
            <a:r>
              <a:rPr lang="en-US" sz="1200" dirty="0"/>
              <a:t> </a:t>
            </a:r>
            <a:r>
              <a:rPr lang="en-US" sz="1200" b="1" dirty="0"/>
              <a:t>Capacity to learn </a:t>
            </a:r>
            <a:r>
              <a:rPr lang="en-US" sz="1200" dirty="0"/>
              <a:t>had the highest average for the cognitive skills package, followed by </a:t>
            </a:r>
            <a:r>
              <a:rPr lang="en-US" sz="1200" b="1" dirty="0"/>
              <a:t>Ability to analyze problems and evaluate option</a:t>
            </a:r>
            <a:r>
              <a:rPr lang="en-US" sz="1200" dirty="0"/>
              <a:t>, and </a:t>
            </a:r>
            <a:r>
              <a:rPr lang="en-US" sz="1200" b="1" dirty="0"/>
              <a:t>Capacity to follow specific rules </a:t>
            </a:r>
            <a:r>
              <a:rPr lang="en-US" sz="1200" dirty="0"/>
              <a:t>scored the lowest average</a:t>
            </a:r>
          </a:p>
          <a:p>
            <a:r>
              <a:rPr lang="en-US" sz="1200" b="1" dirty="0"/>
              <a:t>Social:</a:t>
            </a:r>
            <a:r>
              <a:rPr lang="en-US" sz="1200" dirty="0"/>
              <a:t> </a:t>
            </a:r>
            <a:r>
              <a:rPr lang="en-US" sz="1200" b="1" dirty="0"/>
              <a:t>Ability to work in an interdisciplinary team </a:t>
            </a:r>
            <a:r>
              <a:rPr lang="en-US" sz="1200" dirty="0"/>
              <a:t>had the highest average for the social skills package, followed by </a:t>
            </a:r>
            <a:r>
              <a:rPr lang="en-US" sz="1200" b="1" dirty="0"/>
              <a:t>teamwork</a:t>
            </a:r>
            <a:r>
              <a:rPr lang="en-US" sz="1200" dirty="0"/>
              <a:t>, </a:t>
            </a:r>
            <a:r>
              <a:rPr lang="en-US" sz="1200" b="1" dirty="0"/>
              <a:t>Communication at all levels and interpersonal skills (also conflict resolution and negotiation skills) </a:t>
            </a:r>
            <a:r>
              <a:rPr lang="en-US" sz="1200" dirty="0"/>
              <a:t>scored the lowest average.</a:t>
            </a:r>
          </a:p>
          <a:p>
            <a:r>
              <a:rPr lang="en-US" sz="1200" b="1" dirty="0"/>
              <a:t> </a:t>
            </a:r>
            <a:endParaRPr lang="en-US" sz="1200" dirty="0"/>
          </a:p>
          <a:p>
            <a:pPr marL="171450" lvl="0" indent="-171450">
              <a:buFont typeface="Arial" panose="020B0604020202020204" pitchFamily="34" charset="0"/>
              <a:buChar char="•"/>
            </a:pPr>
            <a:r>
              <a:rPr lang="en-US" sz="1200" dirty="0"/>
              <a:t>Intellectual Skills came next with the second-highest average in the MENA region</a:t>
            </a:r>
          </a:p>
          <a:p>
            <a:r>
              <a:rPr lang="en-US" sz="1200" b="1" dirty="0"/>
              <a:t>Grounding in basic knowledge of the profession in practice and Digital competences and computer skills </a:t>
            </a:r>
            <a:r>
              <a:rPr lang="en-US" sz="1200" dirty="0"/>
              <a:t>had the highest average for the intellectual skills package, and were followed by </a:t>
            </a:r>
            <a:r>
              <a:rPr lang="en-US" sz="1200" b="1" dirty="0"/>
              <a:t>Research skills.</a:t>
            </a:r>
            <a:endParaRPr lang="en-US" sz="1200" dirty="0"/>
          </a:p>
        </p:txBody>
      </p:sp>
    </p:spTree>
    <p:extLst>
      <p:ext uri="{BB962C8B-B14F-4D97-AF65-F5344CB8AC3E}">
        <p14:creationId xmlns:p14="http://schemas.microsoft.com/office/powerpoint/2010/main" val="154441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7" name="Picture 6"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8" name="Rectangle 7"/>
          <p:cNvSpPr/>
          <p:nvPr/>
        </p:nvSpPr>
        <p:spPr>
          <a:xfrm>
            <a:off x="1285875" y="3376188"/>
            <a:ext cx="4483528" cy="1107996"/>
          </a:xfrm>
          <a:prstGeom prst="rect">
            <a:avLst/>
          </a:prstGeom>
        </p:spPr>
        <p:txBody>
          <a:bodyPr wrap="square">
            <a:spAutoFit/>
          </a:bodyPr>
          <a:lstStyle/>
          <a:p>
            <a:pPr algn="ctr"/>
            <a:r>
              <a:rPr lang="en-US" sz="6600" dirty="0">
                <a:solidFill>
                  <a:schemeClr val="accent5"/>
                </a:solidFill>
                <a:latin typeface="Calibri" panose="020F0502020204030204" pitchFamily="34" charset="0"/>
                <a:ea typeface="Calibri" panose="020F0502020204030204" pitchFamily="34" charset="0"/>
                <a:cs typeface="Arial" panose="020B0604020202020204" pitchFamily="34" charset="0"/>
              </a:rPr>
              <a:t>Introduction</a:t>
            </a:r>
          </a:p>
        </p:txBody>
      </p:sp>
    </p:spTree>
    <p:extLst>
      <p:ext uri="{BB962C8B-B14F-4D97-AF65-F5344CB8AC3E}">
        <p14:creationId xmlns:p14="http://schemas.microsoft.com/office/powerpoint/2010/main" val="2605068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Introduction…</a:t>
            </a:r>
          </a:p>
        </p:txBody>
      </p:sp>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12" name="Rectangle 11"/>
          <p:cNvSpPr/>
          <p:nvPr/>
        </p:nvSpPr>
        <p:spPr>
          <a:xfrm>
            <a:off x="137160" y="3348738"/>
            <a:ext cx="6546028" cy="5055487"/>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European Union has seen its population grow substantially – by around a quarter in the five and a half decades since 1960 – to a current level. However, this population is now growing too slowly, and is even expected to decline in the longer term.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Despite population growth, Europe’s population is getting older. The median age  of the EU-27 population has been increasing for years and is projected to increase at a similar pace for another two decades. The median age may reach 49 in 2070 – up around five years from today. At the same time, the working-age population (20-64 years) is projected to decrease. In 2019, it amounted to 59% of the entire population. Europe is not the only continent that is ageing, but it is the oldest on average</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impact of demographic ageing on the labor market is becoming more pronounced. As the pool of those working starts to shrink, economic resilience and productivity growth will become all the more important. Labor market of the EU will be  needing more and more highly-skilled, well-trained and adaptable workforce.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Technological development is one important dimension that determines labor and skill demand (together with economic development, globalization, and previously mentioned demographic trends).</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Clear continuing trends in the past decades has been the transition to service activities of more educated workers, simultaneous with a shift away from more routine and manual work toward jobs that are non-routine and inter-personal or non-  routine and analytical. </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What is more the demand has been steadily rising for high-skilled workers, those who can perform non-routine cognitive work that is not easily replaceable by machines, which includes both professional and technical positions complementary to ICT and automation.</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On the supply side of skills in the labor market, the strong rise in educational attainment of the workforce is considered to have played a strong role in the changes in task content of jobs.</a:t>
            </a:r>
          </a:p>
        </p:txBody>
      </p:sp>
      <p:sp>
        <p:nvSpPr>
          <p:cNvPr id="13" name="Rectangle 12"/>
          <p:cNvSpPr/>
          <p:nvPr/>
        </p:nvSpPr>
        <p:spPr>
          <a:xfrm>
            <a:off x="137160" y="928174"/>
            <a:ext cx="3360886" cy="2360005"/>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European Union (EU) is a political and economic union of 27 member states that are located primarily in Europe. Its members have a (estimated) total population of about 447 million.</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Containing </a:t>
            </a:r>
            <a:r>
              <a:rPr lang="en-US" sz="1200" dirty="0" err="1">
                <a:latin typeface="Calibri" panose="020F0502020204030204" pitchFamily="34" charset="0"/>
                <a:ea typeface="Calibri" panose="020F0502020204030204" pitchFamily="34" charset="0"/>
                <a:cs typeface="Arial" panose="020B0604020202020204" pitchFamily="34" charset="0"/>
              </a:rPr>
              <a:t>aprox</a:t>
            </a:r>
            <a:r>
              <a:rPr lang="en-US" sz="1200" dirty="0">
                <a:latin typeface="Calibri" panose="020F0502020204030204" pitchFamily="34" charset="0"/>
                <a:ea typeface="Calibri" panose="020F0502020204030204" pitchFamily="34" charset="0"/>
                <a:cs typeface="Arial" panose="020B0604020202020204" pitchFamily="34" charset="0"/>
              </a:rPr>
              <a:t>. 5.8% of the world population in 2020, the EU had generated a nominal gross domestic product (GDP) of around US$15.5 trillion in 2019, constituting approximately 18% of global nominal GDP. What is more, all EU countries have a very high Human Development Index according to the United Nations Development </a:t>
            </a:r>
            <a:r>
              <a:rPr lang="en-US" sz="1200" dirty="0" err="1">
                <a:latin typeface="Calibri" panose="020F0502020204030204" pitchFamily="34" charset="0"/>
                <a:ea typeface="Calibri" panose="020F0502020204030204" pitchFamily="34" charset="0"/>
                <a:cs typeface="Arial" panose="020B0604020202020204" pitchFamily="34" charset="0"/>
              </a:rPr>
              <a:t>Programme</a:t>
            </a:r>
            <a:r>
              <a:rPr lang="en-US" sz="1200" dirty="0">
                <a:latin typeface="Calibri" panose="020F0502020204030204" pitchFamily="34" charset="0"/>
                <a:ea typeface="Calibri" panose="020F0502020204030204" pitchFamily="34" charset="0"/>
                <a:cs typeface="Arial" panose="020B0604020202020204" pitchFamily="34" charset="0"/>
              </a:rPr>
              <a:t>.</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07353" y="-6377"/>
            <a:ext cx="746777" cy="497851"/>
          </a:xfrm>
          <a:prstGeom prst="rect">
            <a:avLst/>
          </a:prstGeom>
        </p:spPr>
      </p:pic>
      <p:pic>
        <p:nvPicPr>
          <p:cNvPr id="19" name="Picture 18">
            <a:extLst>
              <a:ext uri="{FF2B5EF4-FFF2-40B4-BE49-F238E27FC236}">
                <a16:creationId xmlns:a16="http://schemas.microsoft.com/office/drawing/2014/main" id="{2DD04611-EDB0-6546-99E6-6090ECD3CC6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87622" y="464172"/>
            <a:ext cx="2895567" cy="2914871"/>
          </a:xfrm>
          <a:prstGeom prst="rect">
            <a:avLst/>
          </a:prstGeom>
        </p:spPr>
      </p:pic>
      <p:sp>
        <p:nvSpPr>
          <p:cNvPr id="20" name="TextBox 19">
            <a:extLst>
              <a:ext uri="{FF2B5EF4-FFF2-40B4-BE49-F238E27FC236}">
                <a16:creationId xmlns:a16="http://schemas.microsoft.com/office/drawing/2014/main" id="{3969A6B1-1323-ED44-AD60-275684C695AB}"/>
              </a:ext>
            </a:extLst>
          </p:cNvPr>
          <p:cNvSpPr txBox="1"/>
          <p:nvPr/>
        </p:nvSpPr>
        <p:spPr>
          <a:xfrm>
            <a:off x="68580" y="8484610"/>
            <a:ext cx="6789420" cy="584775"/>
          </a:xfrm>
          <a:prstGeom prst="rect">
            <a:avLst/>
          </a:prstGeom>
          <a:noFill/>
        </p:spPr>
        <p:txBody>
          <a:bodyPr wrap="square" rtlCol="0">
            <a:spAutoFit/>
          </a:bodyPr>
          <a:lstStyle/>
          <a:p>
            <a:r>
              <a:rPr lang="pl-PL" sz="800" i="1" dirty="0" err="1"/>
              <a:t>Sources</a:t>
            </a:r>
            <a:r>
              <a:rPr lang="pl-PL" sz="800" i="1" dirty="0"/>
              <a:t>:</a:t>
            </a:r>
          </a:p>
          <a:p>
            <a:r>
              <a:rPr lang="pl-PL" sz="800" i="1" dirty="0" err="1"/>
              <a:t>Skills</a:t>
            </a:r>
            <a:r>
              <a:rPr lang="pl-PL" sz="800" i="1" dirty="0"/>
              <a:t> and </a:t>
            </a:r>
            <a:r>
              <a:rPr lang="pl-PL" sz="800" i="1" dirty="0" err="1"/>
              <a:t>Europe’s</a:t>
            </a:r>
            <a:r>
              <a:rPr lang="pl-PL" sz="800" i="1" dirty="0"/>
              <a:t> </a:t>
            </a:r>
            <a:r>
              <a:rPr lang="pl-PL" sz="800" i="1" dirty="0" err="1"/>
              <a:t>Labor</a:t>
            </a:r>
            <a:r>
              <a:rPr lang="pl-PL" sz="800" i="1" dirty="0"/>
              <a:t> Market, How </a:t>
            </a:r>
            <a:r>
              <a:rPr lang="pl-PL" sz="800" i="1" dirty="0" err="1"/>
              <a:t>Technological</a:t>
            </a:r>
            <a:r>
              <a:rPr lang="pl-PL" sz="800" i="1" dirty="0"/>
              <a:t> </a:t>
            </a:r>
            <a:r>
              <a:rPr lang="pl-PL" sz="800" i="1" dirty="0" err="1"/>
              <a:t>Change</a:t>
            </a:r>
            <a:r>
              <a:rPr lang="pl-PL" sz="800" i="1" dirty="0"/>
              <a:t> and </a:t>
            </a:r>
            <a:r>
              <a:rPr lang="pl-PL" sz="800" i="1" dirty="0" err="1"/>
              <a:t>Other</a:t>
            </a:r>
            <a:r>
              <a:rPr lang="pl-PL" sz="800" i="1" dirty="0"/>
              <a:t> Drivers of </a:t>
            </a:r>
            <a:r>
              <a:rPr lang="pl-PL" sz="800" i="1" dirty="0" err="1"/>
              <a:t>Skill</a:t>
            </a:r>
            <a:r>
              <a:rPr lang="pl-PL" sz="800" i="1" dirty="0"/>
              <a:t> </a:t>
            </a:r>
            <a:r>
              <a:rPr lang="pl-PL" sz="800" i="1" dirty="0" err="1"/>
              <a:t>Demand</a:t>
            </a:r>
            <a:r>
              <a:rPr lang="pl-PL" sz="800" i="1" dirty="0"/>
              <a:t> and Supply </a:t>
            </a:r>
            <a:r>
              <a:rPr lang="pl-PL" sz="800" i="1" dirty="0" err="1"/>
              <a:t>are</a:t>
            </a:r>
            <a:r>
              <a:rPr lang="pl-PL" sz="800" i="1" dirty="0"/>
              <a:t> </a:t>
            </a:r>
            <a:r>
              <a:rPr lang="pl-PL" sz="800" i="1" dirty="0" err="1"/>
              <a:t>shaping</a:t>
            </a:r>
            <a:r>
              <a:rPr lang="pl-PL" sz="800" i="1" dirty="0"/>
              <a:t> </a:t>
            </a:r>
            <a:r>
              <a:rPr lang="pl-PL" sz="800" i="1" dirty="0" err="1"/>
              <a:t>Europe’s</a:t>
            </a:r>
            <a:r>
              <a:rPr lang="pl-PL" sz="800" i="1" dirty="0"/>
              <a:t> </a:t>
            </a:r>
            <a:r>
              <a:rPr lang="pl-PL" sz="800" i="1" dirty="0" err="1"/>
              <a:t>Labor</a:t>
            </a:r>
            <a:r>
              <a:rPr lang="pl-PL" sz="800" i="1" dirty="0"/>
              <a:t> market, </a:t>
            </a:r>
            <a:r>
              <a:rPr lang="pl-PL" sz="800" dirty="0"/>
              <a:t>Margo </a:t>
            </a:r>
            <a:r>
              <a:rPr lang="pl-PL" sz="800" dirty="0" err="1"/>
              <a:t>Hoftijzer</a:t>
            </a:r>
            <a:r>
              <a:rPr lang="pl-PL" sz="800" dirty="0"/>
              <a:t> Lucas </a:t>
            </a:r>
            <a:r>
              <a:rPr lang="pl-PL" sz="800" dirty="0" err="1"/>
              <a:t>Gortazar</a:t>
            </a:r>
            <a:r>
              <a:rPr lang="pl-PL" sz="800" dirty="0"/>
              <a:t>,  World Bank </a:t>
            </a:r>
            <a:r>
              <a:rPr lang="pl-PL" sz="800" dirty="0" err="1"/>
              <a:t>Group</a:t>
            </a:r>
            <a:r>
              <a:rPr lang="pl-PL" sz="800" dirty="0"/>
              <a:t>. </a:t>
            </a:r>
          </a:p>
          <a:p>
            <a:r>
              <a:rPr lang="pl-PL" sz="800" i="1" dirty="0"/>
              <a:t>European Comission Report on the Impact of Demographic Change, S</a:t>
            </a:r>
            <a:r>
              <a:rPr lang="pl-PL" sz="800" dirty="0"/>
              <a:t>ecretariat-General, European Comission.</a:t>
            </a:r>
          </a:p>
        </p:txBody>
      </p:sp>
    </p:spTree>
    <p:extLst>
      <p:ext uri="{BB962C8B-B14F-4D97-AF65-F5344CB8AC3E}">
        <p14:creationId xmlns:p14="http://schemas.microsoft.com/office/powerpoint/2010/main" val="120785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Introduction…</a:t>
            </a:r>
          </a:p>
        </p:txBody>
      </p:sp>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9" name="Rectangle 8"/>
          <p:cNvSpPr/>
          <p:nvPr/>
        </p:nvSpPr>
        <p:spPr>
          <a:xfrm>
            <a:off x="137160" y="2308825"/>
            <a:ext cx="6546028" cy="47884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Algeria, Egypt, Libya, Morocco, Sudan, and Tunisia are located in Africa, while the rest are located in Asia.</a:t>
            </a:r>
          </a:p>
        </p:txBody>
      </p:sp>
      <p:sp>
        <p:nvSpPr>
          <p:cNvPr id="10" name="Rectangle 9"/>
          <p:cNvSpPr/>
          <p:nvPr/>
        </p:nvSpPr>
        <p:spPr>
          <a:xfrm>
            <a:off x="137160" y="754871"/>
            <a:ext cx="4367605" cy="47884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MENA is an acronym which refers to the Middle East and North Africa.</a:t>
            </a:r>
          </a:p>
        </p:txBody>
      </p:sp>
      <p:sp>
        <p:nvSpPr>
          <p:cNvPr id="12" name="Rectangle 11"/>
          <p:cNvSpPr/>
          <p:nvPr/>
        </p:nvSpPr>
        <p:spPr>
          <a:xfrm>
            <a:off x="137160" y="2783964"/>
            <a:ext cx="6546028" cy="1878463"/>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MENA region accounts for approximately 6% of the world's population, 60% of the world's oil reserves, and 45% of the world's natural gas reserves. Due to the region's substantial petroleum and natural gas reserves, MENA is an important source of global economic stability.</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MENA region is characterized with a young average population age. The median age across the MENA region is 26.8 years old. The younger generation is growing, creating an age bulge and high rates of youth unemployment.</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According to the 2019 UN World Population prospects, the following table show the MENA countries ranked by population.</a:t>
            </a:r>
          </a:p>
        </p:txBody>
      </p:sp>
      <p:sp>
        <p:nvSpPr>
          <p:cNvPr id="13" name="Rectangle 12"/>
          <p:cNvSpPr/>
          <p:nvPr/>
        </p:nvSpPr>
        <p:spPr>
          <a:xfrm>
            <a:off x="137159" y="1224008"/>
            <a:ext cx="4367605" cy="1071704"/>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following countries are normally included in MENA: Algeria, Bahrain, Egypt, Iran, Iraq, Israel, Jordan, Kuwait, Lebanon, Libya, Morocco, Oman, Qatar, Saudi Arabia, Syria, Tunisia, United Arab Emirates, Palestine, and Yemen. Sudan and Turkey are sometimes included in MENA.</a:t>
            </a:r>
          </a:p>
        </p:txBody>
      </p:sp>
      <p:pic>
        <p:nvPicPr>
          <p:cNvPr id="14" name="Picture 13">
            <a:extLst>
              <a:ext uri="{FF2B5EF4-FFF2-40B4-BE49-F238E27FC236}">
                <a16:creationId xmlns:a16="http://schemas.microsoft.com/office/drawing/2014/main" id="{D4899A49-6026-4BB0-90B6-D64974B32D08}"/>
              </a:ext>
            </a:extLst>
          </p:cNvPr>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04764" y="838620"/>
            <a:ext cx="2205803" cy="1278452"/>
          </a:xfrm>
          <a:prstGeom prst="rect">
            <a:avLst/>
          </a:prstGeom>
          <a:noFill/>
          <a:ln>
            <a:noFill/>
          </a:ln>
        </p:spPr>
      </p:pic>
      <p:graphicFrame>
        <p:nvGraphicFramePr>
          <p:cNvPr id="5" name="Table 4"/>
          <p:cNvGraphicFramePr>
            <a:graphicFrameLocks noGrp="1"/>
          </p:cNvGraphicFramePr>
          <p:nvPr>
            <p:extLst>
              <p:ext uri="{D42A27DB-BD31-4B8C-83A1-F6EECF244321}">
                <p14:modId xmlns:p14="http://schemas.microsoft.com/office/powerpoint/2010/main" val="2084859251"/>
              </p:ext>
            </p:extLst>
          </p:nvPr>
        </p:nvGraphicFramePr>
        <p:xfrm>
          <a:off x="270099" y="4868485"/>
          <a:ext cx="3140075" cy="3587760"/>
        </p:xfrm>
        <a:graphic>
          <a:graphicData uri="http://schemas.openxmlformats.org/drawingml/2006/table">
            <a:tbl>
              <a:tblPr firstRow="1" firstCol="1" bandRow="1">
                <a:tableStyleId>{7DF18680-E054-41AD-8BC1-D1AEF772440D}</a:tableStyleId>
              </a:tblPr>
              <a:tblGrid>
                <a:gridCol w="1978660">
                  <a:extLst>
                    <a:ext uri="{9D8B030D-6E8A-4147-A177-3AD203B41FA5}">
                      <a16:colId xmlns:a16="http://schemas.microsoft.com/office/drawing/2014/main" val="20000"/>
                    </a:ext>
                  </a:extLst>
                </a:gridCol>
                <a:gridCol w="1161415">
                  <a:extLst>
                    <a:ext uri="{9D8B030D-6E8A-4147-A177-3AD203B41FA5}">
                      <a16:colId xmlns:a16="http://schemas.microsoft.com/office/drawing/2014/main" val="20001"/>
                    </a:ext>
                  </a:extLst>
                </a:gridCol>
              </a:tblGrid>
              <a:tr h="0">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Country</a:t>
                      </a:r>
                    </a:p>
                  </a:txBody>
                  <a:tcPr marL="68580" marR="68580" marT="0" marB="0"/>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Population</a:t>
                      </a:r>
                    </a:p>
                  </a:txBody>
                  <a:tcPr marL="68580" marR="68580" marT="0" marB="0"/>
                </a:tc>
                <a:extLst>
                  <a:ext uri="{0D108BD9-81ED-4DB2-BD59-A6C34878D82A}">
                    <a16:rowId xmlns:a16="http://schemas.microsoft.com/office/drawing/2014/main" val="10000"/>
                  </a:ext>
                </a:extLst>
              </a:tr>
              <a:tr h="0">
                <a:tc>
                  <a:txBody>
                    <a:bodyPr/>
                    <a:lstStyle/>
                    <a:p>
                      <a:pPr marL="0" marR="0" algn="just">
                        <a:lnSpc>
                          <a:spcPct val="107000"/>
                        </a:lnSpc>
                        <a:spcBef>
                          <a:spcPts val="0"/>
                        </a:spcBef>
                        <a:spcAft>
                          <a:spcPts val="0"/>
                        </a:spcAft>
                      </a:pPr>
                      <a:r>
                        <a:rPr lang="en-US" sz="1100" dirty="0">
                          <a:effectLst/>
                        </a:rPr>
                        <a:t>Egypt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100,388,073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0">
                <a:tc>
                  <a:txBody>
                    <a:bodyPr/>
                    <a:lstStyle/>
                    <a:p>
                      <a:pPr marL="0" marR="0" algn="just">
                        <a:lnSpc>
                          <a:spcPct val="107000"/>
                        </a:lnSpc>
                        <a:spcBef>
                          <a:spcPts val="0"/>
                        </a:spcBef>
                        <a:spcAft>
                          <a:spcPts val="0"/>
                        </a:spcAft>
                      </a:pPr>
                      <a:r>
                        <a:rPr lang="en-US" sz="1100">
                          <a:effectLst/>
                        </a:rPr>
                        <a:t>Iran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82,913,906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0">
                <a:tc>
                  <a:txBody>
                    <a:bodyPr/>
                    <a:lstStyle/>
                    <a:p>
                      <a:pPr marL="0" marR="0" algn="just">
                        <a:lnSpc>
                          <a:spcPct val="107000"/>
                        </a:lnSpc>
                        <a:spcBef>
                          <a:spcPts val="0"/>
                        </a:spcBef>
                        <a:spcAft>
                          <a:spcPts val="0"/>
                        </a:spcAft>
                      </a:pPr>
                      <a:r>
                        <a:rPr lang="en-US" sz="1100">
                          <a:effectLst/>
                        </a:rPr>
                        <a:t>Algeria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43,053,054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0">
                <a:tc>
                  <a:txBody>
                    <a:bodyPr/>
                    <a:lstStyle/>
                    <a:p>
                      <a:pPr marL="0" marR="0" algn="just">
                        <a:lnSpc>
                          <a:spcPct val="107000"/>
                        </a:lnSpc>
                        <a:spcBef>
                          <a:spcPts val="0"/>
                        </a:spcBef>
                        <a:spcAft>
                          <a:spcPts val="0"/>
                        </a:spcAft>
                      </a:pPr>
                      <a:r>
                        <a:rPr lang="en-US" sz="1100">
                          <a:effectLst/>
                        </a:rPr>
                        <a:t>Iraq</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39,309,783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0">
                <a:tc>
                  <a:txBody>
                    <a:bodyPr/>
                    <a:lstStyle/>
                    <a:p>
                      <a:pPr marL="0" marR="0" algn="just">
                        <a:lnSpc>
                          <a:spcPct val="107000"/>
                        </a:lnSpc>
                        <a:spcBef>
                          <a:spcPts val="0"/>
                        </a:spcBef>
                        <a:spcAft>
                          <a:spcPts val="0"/>
                        </a:spcAft>
                      </a:pPr>
                      <a:r>
                        <a:rPr lang="en-US" sz="1100">
                          <a:effectLst/>
                        </a:rPr>
                        <a:t>Morocco</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36,471,769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r h="0">
                <a:tc>
                  <a:txBody>
                    <a:bodyPr/>
                    <a:lstStyle/>
                    <a:p>
                      <a:pPr marL="0" marR="0" algn="just">
                        <a:lnSpc>
                          <a:spcPct val="107000"/>
                        </a:lnSpc>
                        <a:spcBef>
                          <a:spcPts val="0"/>
                        </a:spcBef>
                        <a:spcAft>
                          <a:spcPts val="0"/>
                        </a:spcAft>
                      </a:pPr>
                      <a:r>
                        <a:rPr lang="en-US" sz="1100">
                          <a:effectLst/>
                        </a:rPr>
                        <a:t>Saudi Arabia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34,268,528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6"/>
                  </a:ext>
                </a:extLst>
              </a:tr>
              <a:tr h="0">
                <a:tc>
                  <a:txBody>
                    <a:bodyPr/>
                    <a:lstStyle/>
                    <a:p>
                      <a:pPr marL="0" marR="0" algn="just">
                        <a:lnSpc>
                          <a:spcPct val="107000"/>
                        </a:lnSpc>
                        <a:spcBef>
                          <a:spcPts val="0"/>
                        </a:spcBef>
                        <a:spcAft>
                          <a:spcPts val="0"/>
                        </a:spcAft>
                      </a:pPr>
                      <a:r>
                        <a:rPr lang="en-US" sz="1100">
                          <a:effectLst/>
                        </a:rPr>
                        <a:t>Yemen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29,161,922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7"/>
                  </a:ext>
                </a:extLst>
              </a:tr>
              <a:tr h="0">
                <a:tc>
                  <a:txBody>
                    <a:bodyPr/>
                    <a:lstStyle/>
                    <a:p>
                      <a:pPr marL="0" marR="0" algn="just">
                        <a:lnSpc>
                          <a:spcPct val="107000"/>
                        </a:lnSpc>
                        <a:spcBef>
                          <a:spcPts val="0"/>
                        </a:spcBef>
                        <a:spcAft>
                          <a:spcPts val="0"/>
                        </a:spcAft>
                      </a:pPr>
                      <a:r>
                        <a:rPr lang="en-US" sz="1100">
                          <a:effectLst/>
                        </a:rPr>
                        <a:t>Syrian Arab Republic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17,070,135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8"/>
                  </a:ext>
                </a:extLst>
              </a:tr>
              <a:tr h="0">
                <a:tc>
                  <a:txBody>
                    <a:bodyPr/>
                    <a:lstStyle/>
                    <a:p>
                      <a:pPr marL="0" marR="0" algn="just">
                        <a:lnSpc>
                          <a:spcPct val="107000"/>
                        </a:lnSpc>
                        <a:spcBef>
                          <a:spcPts val="0"/>
                        </a:spcBef>
                        <a:spcAft>
                          <a:spcPts val="0"/>
                        </a:spcAft>
                      </a:pPr>
                      <a:r>
                        <a:rPr lang="en-US" sz="1100">
                          <a:effectLst/>
                        </a:rPr>
                        <a:t>Tunisia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11,694,719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9"/>
                  </a:ext>
                </a:extLst>
              </a:tr>
              <a:tr h="0">
                <a:tc>
                  <a:txBody>
                    <a:bodyPr/>
                    <a:lstStyle/>
                    <a:p>
                      <a:pPr marL="0" marR="0" algn="just">
                        <a:lnSpc>
                          <a:spcPct val="107000"/>
                        </a:lnSpc>
                        <a:spcBef>
                          <a:spcPts val="0"/>
                        </a:spcBef>
                        <a:spcAft>
                          <a:spcPts val="0"/>
                        </a:spcAft>
                      </a:pPr>
                      <a:r>
                        <a:rPr lang="en-US" sz="1100">
                          <a:effectLst/>
                        </a:rPr>
                        <a:t>Jordan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10,101,694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0"/>
                  </a:ext>
                </a:extLst>
              </a:tr>
              <a:tr h="0">
                <a:tc>
                  <a:txBody>
                    <a:bodyPr/>
                    <a:lstStyle/>
                    <a:p>
                      <a:pPr marL="0" marR="0" algn="just">
                        <a:lnSpc>
                          <a:spcPct val="107000"/>
                        </a:lnSpc>
                        <a:spcBef>
                          <a:spcPts val="0"/>
                        </a:spcBef>
                        <a:spcAft>
                          <a:spcPts val="0"/>
                        </a:spcAft>
                      </a:pPr>
                      <a:r>
                        <a:rPr lang="en-US" sz="1100">
                          <a:effectLst/>
                        </a:rPr>
                        <a:t>United Arab Emirates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9,770,529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1"/>
                  </a:ext>
                </a:extLst>
              </a:tr>
              <a:tr h="0">
                <a:tc>
                  <a:txBody>
                    <a:bodyPr/>
                    <a:lstStyle/>
                    <a:p>
                      <a:pPr marL="0" marR="0" algn="just">
                        <a:lnSpc>
                          <a:spcPct val="107000"/>
                        </a:lnSpc>
                        <a:spcBef>
                          <a:spcPts val="0"/>
                        </a:spcBef>
                        <a:spcAft>
                          <a:spcPts val="0"/>
                        </a:spcAft>
                      </a:pPr>
                      <a:r>
                        <a:rPr lang="en-US" sz="1100">
                          <a:effectLst/>
                        </a:rPr>
                        <a:t>Israel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8,519,377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2"/>
                  </a:ext>
                </a:extLst>
              </a:tr>
              <a:tr h="0">
                <a:tc>
                  <a:txBody>
                    <a:bodyPr/>
                    <a:lstStyle/>
                    <a:p>
                      <a:pPr marL="0" marR="0" algn="just">
                        <a:lnSpc>
                          <a:spcPct val="107000"/>
                        </a:lnSpc>
                        <a:spcBef>
                          <a:spcPts val="0"/>
                        </a:spcBef>
                        <a:spcAft>
                          <a:spcPts val="0"/>
                        </a:spcAft>
                      </a:pPr>
                      <a:r>
                        <a:rPr lang="en-US" sz="1100">
                          <a:effectLst/>
                        </a:rPr>
                        <a:t>Lebanon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6,855,713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3"/>
                  </a:ext>
                </a:extLst>
              </a:tr>
              <a:tr h="0">
                <a:tc>
                  <a:txBody>
                    <a:bodyPr/>
                    <a:lstStyle/>
                    <a:p>
                      <a:pPr marL="0" marR="0" algn="just">
                        <a:lnSpc>
                          <a:spcPct val="107000"/>
                        </a:lnSpc>
                        <a:spcBef>
                          <a:spcPts val="0"/>
                        </a:spcBef>
                        <a:spcAft>
                          <a:spcPts val="0"/>
                        </a:spcAft>
                      </a:pPr>
                      <a:r>
                        <a:rPr lang="en-US" sz="1100">
                          <a:effectLst/>
                        </a:rPr>
                        <a:t>Libya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6,777,452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4"/>
                  </a:ext>
                </a:extLst>
              </a:tr>
              <a:tr h="0">
                <a:tc>
                  <a:txBody>
                    <a:bodyPr/>
                    <a:lstStyle/>
                    <a:p>
                      <a:pPr marL="0" marR="0" algn="just">
                        <a:lnSpc>
                          <a:spcPct val="107000"/>
                        </a:lnSpc>
                        <a:spcBef>
                          <a:spcPts val="0"/>
                        </a:spcBef>
                        <a:spcAft>
                          <a:spcPts val="0"/>
                        </a:spcAft>
                      </a:pPr>
                      <a:r>
                        <a:rPr lang="en-US" sz="1100">
                          <a:effectLst/>
                        </a:rPr>
                        <a:t>Palestine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4,981,420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5"/>
                  </a:ext>
                </a:extLst>
              </a:tr>
              <a:tr h="0">
                <a:tc>
                  <a:txBody>
                    <a:bodyPr/>
                    <a:lstStyle/>
                    <a:p>
                      <a:pPr marL="0" marR="0" algn="just">
                        <a:lnSpc>
                          <a:spcPct val="107000"/>
                        </a:lnSpc>
                        <a:spcBef>
                          <a:spcPts val="0"/>
                        </a:spcBef>
                        <a:spcAft>
                          <a:spcPts val="0"/>
                        </a:spcAft>
                      </a:pPr>
                      <a:r>
                        <a:rPr lang="en-US" sz="1100">
                          <a:effectLst/>
                        </a:rPr>
                        <a:t>Oman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4,974,986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6"/>
                  </a:ext>
                </a:extLst>
              </a:tr>
              <a:tr h="0">
                <a:tc>
                  <a:txBody>
                    <a:bodyPr/>
                    <a:lstStyle/>
                    <a:p>
                      <a:pPr marL="0" marR="0" algn="just">
                        <a:lnSpc>
                          <a:spcPct val="107000"/>
                        </a:lnSpc>
                        <a:spcBef>
                          <a:spcPts val="0"/>
                        </a:spcBef>
                        <a:spcAft>
                          <a:spcPts val="0"/>
                        </a:spcAft>
                      </a:pPr>
                      <a:r>
                        <a:rPr lang="en-US" sz="1100">
                          <a:effectLst/>
                        </a:rPr>
                        <a:t>Kuwait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4,207,083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7"/>
                  </a:ext>
                </a:extLst>
              </a:tr>
              <a:tr h="0">
                <a:tc>
                  <a:txBody>
                    <a:bodyPr/>
                    <a:lstStyle/>
                    <a:p>
                      <a:pPr marL="0" marR="0" algn="just">
                        <a:lnSpc>
                          <a:spcPct val="107000"/>
                        </a:lnSpc>
                        <a:spcBef>
                          <a:spcPts val="0"/>
                        </a:spcBef>
                        <a:spcAft>
                          <a:spcPts val="0"/>
                        </a:spcAft>
                      </a:pPr>
                      <a:r>
                        <a:rPr lang="en-US" sz="1100">
                          <a:effectLst/>
                        </a:rPr>
                        <a:t>Qatar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2,832,067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8"/>
                  </a:ext>
                </a:extLst>
              </a:tr>
              <a:tr h="0">
                <a:tc>
                  <a:txBody>
                    <a:bodyPr/>
                    <a:lstStyle/>
                    <a:p>
                      <a:pPr marL="0" marR="0" algn="just">
                        <a:lnSpc>
                          <a:spcPct val="107000"/>
                        </a:lnSpc>
                        <a:spcBef>
                          <a:spcPts val="0"/>
                        </a:spcBef>
                        <a:spcAft>
                          <a:spcPts val="0"/>
                        </a:spcAft>
                      </a:pPr>
                      <a:r>
                        <a:rPr lang="en-US" sz="1100">
                          <a:effectLst/>
                        </a:rPr>
                        <a:t>Bahrain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100" dirty="0">
                          <a:effectLst/>
                        </a:rPr>
                        <a:t>1,641,172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19"/>
                  </a:ext>
                </a:extLst>
              </a:tr>
            </a:tbl>
          </a:graphicData>
        </a:graphic>
      </p:graphicFrame>
      <p:sp>
        <p:nvSpPr>
          <p:cNvPr id="15" name="Rectangle 14"/>
          <p:cNvSpPr/>
          <p:nvPr/>
        </p:nvSpPr>
        <p:spPr>
          <a:xfrm>
            <a:off x="3498045" y="4897353"/>
            <a:ext cx="2983437" cy="3545714"/>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World Bank Group, in its Human Capital Index report released in 2020, cautions that a child born today in the Middle East and North Africa (MENA) will be only 57% as productive when she grows up as she would be if she benefited from complete education and full health. The 2020 index serves as a baseline to track changes in human capital and inform approaches to protecting and investing in people, through the pandemic and beyond.</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According to the report, wealthier states of the Gulf Cooperation Council have higher Human Capita Index (HCI) values (between 0.56 and 0.67), while conflict-affected states such as Yemen (0.37) and Iraq (0.41) lag behind. </a:t>
            </a:r>
          </a:p>
        </p:txBody>
      </p:sp>
    </p:spTree>
    <p:extLst>
      <p:ext uri="{BB962C8B-B14F-4D97-AF65-F5344CB8AC3E}">
        <p14:creationId xmlns:p14="http://schemas.microsoft.com/office/powerpoint/2010/main" val="388010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Introduction…</a:t>
            </a:r>
          </a:p>
        </p:txBody>
      </p:sp>
      <p:pic>
        <p:nvPicPr>
          <p:cNvPr id="17" name="Picture 16"/>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
        <p:nvSpPr>
          <p:cNvPr id="9" name="Rectangle 8"/>
          <p:cNvSpPr/>
          <p:nvPr/>
        </p:nvSpPr>
        <p:spPr>
          <a:xfrm>
            <a:off x="137160" y="2107120"/>
            <a:ext cx="6546028" cy="1071704"/>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According to the report, gender gaps remain wide in some MENA countries. The Human Capital Index for males (0.55) is lower than that for females (0.59) in MENA as a whole and in most countries in the region. These differences are driven largely by boys' lower educational outcomes, with girls expected to complete more than half of an additional learning-adjusted year of school compared to boys (8.0 for girls versus 7.4 for boys).</a:t>
            </a:r>
          </a:p>
        </p:txBody>
      </p:sp>
      <p:sp>
        <p:nvSpPr>
          <p:cNvPr id="10" name="Rectangle 9"/>
          <p:cNvSpPr/>
          <p:nvPr/>
        </p:nvSpPr>
        <p:spPr>
          <a:xfrm>
            <a:off x="137160" y="835553"/>
            <a:ext cx="4367605" cy="1269322"/>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analysis finds that some countries — like Morocco, Oman and the United Arab Emirates — have improved their HCI values over the past decade, while others — like Jordan, Kuwait and Tunisia — have remained in place. Overall, countries in MENA tend to perform below countries in other regions at the same income level on the Human Capital Index.</a:t>
            </a:r>
          </a:p>
        </p:txBody>
      </p:sp>
      <p:pic>
        <p:nvPicPr>
          <p:cNvPr id="8" name="Picture 7">
            <a:extLst>
              <a:ext uri="{FF2B5EF4-FFF2-40B4-BE49-F238E27FC236}">
                <a16:creationId xmlns:a16="http://schemas.microsoft.com/office/drawing/2014/main" id="{D4899A49-6026-4BB0-90B6-D64974B32D08}"/>
              </a:ext>
            </a:extLst>
          </p:cNvPr>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04764" y="838620"/>
            <a:ext cx="2205803" cy="1278452"/>
          </a:xfrm>
          <a:prstGeom prst="rect">
            <a:avLst/>
          </a:prstGeom>
          <a:noFill/>
          <a:ln>
            <a:noFill/>
          </a:ln>
        </p:spPr>
      </p:pic>
    </p:spTree>
    <p:extLst>
      <p:ext uri="{BB962C8B-B14F-4D97-AF65-F5344CB8AC3E}">
        <p14:creationId xmlns:p14="http://schemas.microsoft.com/office/powerpoint/2010/main" val="493331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 y="152400"/>
            <a:ext cx="2567940" cy="400110"/>
          </a:xfrm>
          <a:prstGeom prst="rect">
            <a:avLst/>
          </a:prstGeom>
          <a:noFill/>
        </p:spPr>
        <p:txBody>
          <a:bodyPr wrap="square" rtlCol="0">
            <a:spAutoFit/>
          </a:bodyPr>
          <a:lstStyle/>
          <a:p>
            <a:r>
              <a:rPr lang="en-US" sz="2000" dirty="0">
                <a:solidFill>
                  <a:schemeClr val="accent5"/>
                </a:solidFill>
              </a:rPr>
              <a:t>Introduction…</a:t>
            </a:r>
          </a:p>
        </p:txBody>
      </p:sp>
      <p:sp>
        <p:nvSpPr>
          <p:cNvPr id="7" name="Rectangle 6"/>
          <p:cNvSpPr/>
          <p:nvPr/>
        </p:nvSpPr>
        <p:spPr>
          <a:xfrm>
            <a:off x="137160" y="2134014"/>
            <a:ext cx="6546028" cy="2566344"/>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Among the factors most affecting such threatening rate is the lack of coordination between education and the needs of the labor market. The evidence-based survey of ILO (2018) with full review of EG employment prospects rooted back this phenomenon to the gap between the university graduate skills and competencies and those required by the labor market, with top universities limiting their focus on academic perspective, whereas many (public and private) are focusing on graduating the maximum number of students without clear vision towards the competencies needed for effective engagement in the society and the consequent employment opportunities in a market that is characterized of being most dynamic and is emerging from local to global perspective.</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World Youth Forum 2017, 2018 and 2019 in EG declared targeting missing graduates' skills such as social competencies, accepting and embracing diversity in society along with respect to others, communication skills, leadership, social intelligence, analytical skills, as a driving force for community stability and prosperous growth. </a:t>
            </a:r>
          </a:p>
        </p:txBody>
      </p:sp>
      <p:sp>
        <p:nvSpPr>
          <p:cNvPr id="8" name="Rectangle 7"/>
          <p:cNvSpPr/>
          <p:nvPr/>
        </p:nvSpPr>
        <p:spPr>
          <a:xfrm>
            <a:off x="137160" y="808659"/>
            <a:ext cx="6546028" cy="68518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Egypt with a population of 106.4 million (July 2021 est.) ranked the 14th in the list of countries with population growth rate of 2.17% (2021 est.) , is characterized as ‘’young’’ in terms of demography with 18.01% of the population in the age group (15-24) as released by the CIA </a:t>
            </a:r>
            <a:r>
              <a:rPr lang="en-US" sz="1200" dirty="0" err="1">
                <a:latin typeface="Calibri" panose="020F0502020204030204" pitchFamily="34" charset="0"/>
                <a:ea typeface="Calibri" panose="020F0502020204030204" pitchFamily="34" charset="0"/>
                <a:cs typeface="Arial" panose="020B0604020202020204" pitchFamily="34" charset="0"/>
              </a:rPr>
              <a:t>Factbook</a:t>
            </a:r>
            <a:r>
              <a:rPr lang="en-US" sz="1200" dirty="0">
                <a:latin typeface="Calibri" panose="020F0502020204030204" pitchFamily="34" charset="0"/>
                <a:ea typeface="Calibri" panose="020F0502020204030204" pitchFamily="34" charset="0"/>
                <a:cs typeface="Arial" panose="020B0604020202020204" pitchFamily="34" charset="0"/>
              </a:rPr>
              <a:t> in 2020 est.</a:t>
            </a:r>
          </a:p>
        </p:txBody>
      </p:sp>
      <p:graphicFrame>
        <p:nvGraphicFramePr>
          <p:cNvPr id="10" name="Chart 9"/>
          <p:cNvGraphicFramePr>
            <a:graphicFrameLocks/>
          </p:cNvGraphicFramePr>
          <p:nvPr/>
        </p:nvGraphicFramePr>
        <p:xfrm>
          <a:off x="2584526" y="6602359"/>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137160" y="6400980"/>
            <a:ext cx="2656840" cy="247131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“University &amp; Above” is the highest unemployed group with 43.8%, followed by the ‘’Intermediate’’ group with 34.6%.</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Which means that the market can not produce enough jobs for the university graduates.</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Therefore, university graduates need to develop the skills Set that would match the market needs, or would enable them to create their own opportunities.</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8412" y="0"/>
            <a:ext cx="739588" cy="494179"/>
          </a:xfrm>
          <a:prstGeom prst="rect">
            <a:avLst/>
          </a:prstGeom>
        </p:spPr>
      </p:pic>
      <p:sp>
        <p:nvSpPr>
          <p:cNvPr id="14" name="Rectangle 13"/>
          <p:cNvSpPr/>
          <p:nvPr/>
        </p:nvSpPr>
        <p:spPr>
          <a:xfrm>
            <a:off x="137160" y="1506466"/>
            <a:ext cx="6558355" cy="68518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With unemployment of 29.6% among the youth age (15-24) in 2017, that is flipping the opportunity and the asset value of being a “young” population into a zone of potential threat of stability as being young and unemployed.</a:t>
            </a:r>
          </a:p>
        </p:txBody>
      </p:sp>
      <p:graphicFrame>
        <p:nvGraphicFramePr>
          <p:cNvPr id="15" name="Chart 14"/>
          <p:cNvGraphicFramePr>
            <a:graphicFrameLocks/>
          </p:cNvGraphicFramePr>
          <p:nvPr/>
        </p:nvGraphicFramePr>
        <p:xfrm>
          <a:off x="2783915" y="4541143"/>
          <a:ext cx="3911600" cy="1918676"/>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15"/>
          <p:cNvSpPr/>
          <p:nvPr/>
        </p:nvSpPr>
        <p:spPr>
          <a:xfrm>
            <a:off x="124460" y="4811238"/>
            <a:ext cx="2656840" cy="1578253"/>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unemployment rate is declining from 2016 till 2019 with 4.6%, in addition to males unemployment rate that decreased with 4.1%.</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Females unemployment rate has been fluctuating with a total decline of almost 2%.</a:t>
            </a:r>
          </a:p>
        </p:txBody>
      </p:sp>
      <p:sp>
        <p:nvSpPr>
          <p:cNvPr id="2" name="TextBox 1"/>
          <p:cNvSpPr txBox="1"/>
          <p:nvPr/>
        </p:nvSpPr>
        <p:spPr>
          <a:xfrm>
            <a:off x="2880545" y="9025503"/>
            <a:ext cx="2026433" cy="215444"/>
          </a:xfrm>
          <a:prstGeom prst="rect">
            <a:avLst/>
          </a:prstGeom>
          <a:noFill/>
        </p:spPr>
        <p:txBody>
          <a:bodyPr wrap="square" rtlCol="0">
            <a:spAutoFit/>
          </a:bodyPr>
          <a:lstStyle/>
          <a:p>
            <a:r>
              <a:rPr lang="en-US" sz="800" dirty="0"/>
              <a:t>Source: CAPMAS</a:t>
            </a:r>
          </a:p>
        </p:txBody>
      </p:sp>
      <p:pic>
        <p:nvPicPr>
          <p:cNvPr id="17" name="Picture 16"/>
          <p:cNvPicPr/>
          <p:nvPr/>
        </p:nvPicPr>
        <p:blipFill>
          <a:blip r:embed="rId5"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18" name="Picture 17" descr="https://lh6.googleusercontent.com/w7OZRBJMlcIubXs_phuRWqQhkEoprlWA_OhlUiP08wdHCXOWqIcTE0vQcH-X1Le3L9NN2mVQjdUW_ADjaDu-MyCweE10LkfvfmdacAGzjJ_njfz4-AJKFzAwSyU29B5oityZHSQ"/>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spTree>
    <p:extLst>
      <p:ext uri="{BB962C8B-B14F-4D97-AF65-F5344CB8AC3E}">
        <p14:creationId xmlns:p14="http://schemas.microsoft.com/office/powerpoint/2010/main" val="1810732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79" y="152400"/>
            <a:ext cx="4591067" cy="400110"/>
          </a:xfrm>
          <a:prstGeom prst="rect">
            <a:avLst/>
          </a:prstGeom>
          <a:noFill/>
        </p:spPr>
        <p:txBody>
          <a:bodyPr wrap="square" rtlCol="0">
            <a:spAutoFit/>
          </a:bodyPr>
          <a:lstStyle/>
          <a:p>
            <a:r>
              <a:rPr lang="en-US" sz="2000" dirty="0">
                <a:solidFill>
                  <a:schemeClr val="accent5"/>
                </a:solidFill>
              </a:rPr>
              <a:t>Global Knowledge Index (GKI) - 2020</a:t>
            </a:r>
          </a:p>
        </p:txBody>
      </p:sp>
      <p:sp>
        <p:nvSpPr>
          <p:cNvPr id="14" name="Flowchart: Internal Storage 13"/>
          <p:cNvSpPr/>
          <p:nvPr/>
        </p:nvSpPr>
        <p:spPr>
          <a:xfrm>
            <a:off x="3740148" y="1550074"/>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72</a:t>
            </a:r>
          </a:p>
        </p:txBody>
      </p:sp>
      <p:sp>
        <p:nvSpPr>
          <p:cNvPr id="15" name="Flowchart: Internal Storage 14"/>
          <p:cNvSpPr/>
          <p:nvPr/>
        </p:nvSpPr>
        <p:spPr>
          <a:xfrm>
            <a:off x="5289550" y="1550074"/>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45</a:t>
            </a:r>
          </a:p>
        </p:txBody>
      </p:sp>
      <p:sp>
        <p:nvSpPr>
          <p:cNvPr id="17" name="TextBox 16"/>
          <p:cNvSpPr txBox="1"/>
          <p:nvPr/>
        </p:nvSpPr>
        <p:spPr>
          <a:xfrm>
            <a:off x="3891756" y="1180742"/>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18" name="TextBox 17"/>
          <p:cNvSpPr txBox="1"/>
          <p:nvPr/>
        </p:nvSpPr>
        <p:spPr>
          <a:xfrm>
            <a:off x="5367337" y="1187250"/>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19" name="Rectangle 18"/>
          <p:cNvSpPr/>
          <p:nvPr/>
        </p:nvSpPr>
        <p:spPr>
          <a:xfrm>
            <a:off x="137160" y="613429"/>
            <a:ext cx="6558355" cy="685188"/>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Covering 138 countries, the GKI provides a systematic tool for guiding and informing policymakers, researchers, civil society and the private sector to collaborate on different aspects of policies to foster knowledge-based societies and bridge knowledge gaps.</a:t>
            </a:r>
          </a:p>
        </p:txBody>
      </p:sp>
      <p:sp>
        <p:nvSpPr>
          <p:cNvPr id="20" name="Rectangle 19"/>
          <p:cNvSpPr/>
          <p:nvPr/>
        </p:nvSpPr>
        <p:spPr>
          <a:xfrm>
            <a:off x="124459" y="1331436"/>
            <a:ext cx="3215639" cy="1183016"/>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Ranks 72 out of 138 countries in the GKI, with a total score of 45/100 – below the global average which stands at 46.7/100.</a:t>
            </a:r>
          </a:p>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Egypt is considered as a moderate performer in its knowledge infrastructure.</a:t>
            </a:r>
          </a:p>
        </p:txBody>
      </p:sp>
      <p:sp>
        <p:nvSpPr>
          <p:cNvPr id="24" name="TextBox 23"/>
          <p:cNvSpPr txBox="1"/>
          <p:nvPr/>
        </p:nvSpPr>
        <p:spPr>
          <a:xfrm>
            <a:off x="68580" y="3270408"/>
            <a:ext cx="5011418" cy="400110"/>
          </a:xfrm>
          <a:prstGeom prst="rect">
            <a:avLst/>
          </a:prstGeom>
          <a:noFill/>
        </p:spPr>
        <p:txBody>
          <a:bodyPr wrap="square" rtlCol="0">
            <a:spAutoFit/>
          </a:bodyPr>
          <a:lstStyle/>
          <a:p>
            <a:r>
              <a:rPr lang="en-US" sz="2000" dirty="0">
                <a:solidFill>
                  <a:schemeClr val="accent5"/>
                </a:solidFill>
              </a:rPr>
              <a:t>Global Entrepreneurial Index (GEI) - 2019</a:t>
            </a:r>
          </a:p>
        </p:txBody>
      </p:sp>
      <p:sp>
        <p:nvSpPr>
          <p:cNvPr id="25" name="Flowchart: Internal Storage 24"/>
          <p:cNvSpPr/>
          <p:nvPr/>
        </p:nvSpPr>
        <p:spPr>
          <a:xfrm>
            <a:off x="3740148" y="4871282"/>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81</a:t>
            </a:r>
          </a:p>
        </p:txBody>
      </p:sp>
      <p:sp>
        <p:nvSpPr>
          <p:cNvPr id="26" name="Flowchart: Internal Storage 25"/>
          <p:cNvSpPr/>
          <p:nvPr/>
        </p:nvSpPr>
        <p:spPr>
          <a:xfrm>
            <a:off x="5289550" y="4871282"/>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24.6</a:t>
            </a:r>
          </a:p>
        </p:txBody>
      </p:sp>
      <p:sp>
        <p:nvSpPr>
          <p:cNvPr id="27" name="TextBox 26"/>
          <p:cNvSpPr txBox="1"/>
          <p:nvPr/>
        </p:nvSpPr>
        <p:spPr>
          <a:xfrm>
            <a:off x="3891756" y="4501950"/>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28" name="TextBox 27"/>
          <p:cNvSpPr txBox="1"/>
          <p:nvPr/>
        </p:nvSpPr>
        <p:spPr>
          <a:xfrm>
            <a:off x="5367337" y="4508458"/>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29" name="Rectangle 28"/>
          <p:cNvSpPr/>
          <p:nvPr/>
        </p:nvSpPr>
        <p:spPr>
          <a:xfrm>
            <a:off x="137160" y="3731437"/>
            <a:ext cx="6558355" cy="882806"/>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Global Entrepreneurship Index (GEI) is an annual index that measures the health of the entrepreneurship ecosystems in each of 137 countries. It then ranks the performance of these against each other. This provides a picture of how each country performs in both the domestic and international context.</a:t>
            </a:r>
          </a:p>
        </p:txBody>
      </p:sp>
      <p:sp>
        <p:nvSpPr>
          <p:cNvPr id="30" name="Rectangle 29"/>
          <p:cNvSpPr/>
          <p:nvPr/>
        </p:nvSpPr>
        <p:spPr>
          <a:xfrm>
            <a:off x="124459" y="4601844"/>
            <a:ext cx="3215639" cy="48756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Egypt’s GEI was at level of 24.6 in 2019, I</a:t>
            </a:r>
            <a:r>
              <a:rPr lang="en-GB" sz="1200" dirty="0">
                <a:latin typeface="Calibri" panose="020F0502020204030204" pitchFamily="34" charset="0"/>
                <a:ea typeface="Calibri" panose="020F0502020204030204" pitchFamily="34" charset="0"/>
                <a:cs typeface="Arial" panose="020B0604020202020204" pitchFamily="34" charset="0"/>
              </a:rPr>
              <a:t>t ranks 81 out of 137 countries.</a:t>
            </a:r>
          </a:p>
        </p:txBody>
      </p:sp>
      <p:sp>
        <p:nvSpPr>
          <p:cNvPr id="31" name="TextBox 30"/>
          <p:cNvSpPr txBox="1"/>
          <p:nvPr/>
        </p:nvSpPr>
        <p:spPr>
          <a:xfrm>
            <a:off x="81278" y="6568673"/>
            <a:ext cx="5011418" cy="400110"/>
          </a:xfrm>
          <a:prstGeom prst="rect">
            <a:avLst/>
          </a:prstGeom>
          <a:noFill/>
        </p:spPr>
        <p:txBody>
          <a:bodyPr wrap="square" rtlCol="0">
            <a:spAutoFit/>
          </a:bodyPr>
          <a:lstStyle/>
          <a:p>
            <a:r>
              <a:rPr lang="en-US" sz="2000" dirty="0">
                <a:solidFill>
                  <a:schemeClr val="accent5"/>
                </a:solidFill>
              </a:rPr>
              <a:t>Global Innovation Index (GII) - 2020</a:t>
            </a:r>
          </a:p>
        </p:txBody>
      </p:sp>
      <p:sp>
        <p:nvSpPr>
          <p:cNvPr id="32" name="Flowchart: Internal Storage 31"/>
          <p:cNvSpPr/>
          <p:nvPr/>
        </p:nvSpPr>
        <p:spPr>
          <a:xfrm>
            <a:off x="3752846" y="8169547"/>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chemeClr val="accent5"/>
                </a:solidFill>
              </a:rPr>
              <a:t>96</a:t>
            </a:r>
          </a:p>
        </p:txBody>
      </p:sp>
      <p:sp>
        <p:nvSpPr>
          <p:cNvPr id="33" name="Flowchart: Internal Storage 32"/>
          <p:cNvSpPr/>
          <p:nvPr/>
        </p:nvSpPr>
        <p:spPr>
          <a:xfrm>
            <a:off x="5302248" y="8169547"/>
            <a:ext cx="1339850" cy="1045528"/>
          </a:xfrm>
          <a:prstGeom prst="flowChartInternalStorag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accent5"/>
                </a:solidFill>
              </a:rPr>
              <a:t>24.23</a:t>
            </a:r>
          </a:p>
        </p:txBody>
      </p:sp>
      <p:sp>
        <p:nvSpPr>
          <p:cNvPr id="34" name="TextBox 33"/>
          <p:cNvSpPr txBox="1"/>
          <p:nvPr/>
        </p:nvSpPr>
        <p:spPr>
          <a:xfrm>
            <a:off x="3904454" y="7800215"/>
            <a:ext cx="1082675" cy="369332"/>
          </a:xfrm>
          <a:prstGeom prst="rect">
            <a:avLst/>
          </a:prstGeom>
          <a:noFill/>
        </p:spPr>
        <p:txBody>
          <a:bodyPr wrap="square" rtlCol="0">
            <a:spAutoFit/>
          </a:bodyPr>
          <a:lstStyle/>
          <a:p>
            <a:pPr algn="ctr"/>
            <a:r>
              <a:rPr lang="en-US" b="1" dirty="0">
                <a:solidFill>
                  <a:schemeClr val="accent5"/>
                </a:solidFill>
              </a:rPr>
              <a:t>Rank</a:t>
            </a:r>
          </a:p>
        </p:txBody>
      </p:sp>
      <p:sp>
        <p:nvSpPr>
          <p:cNvPr id="35" name="TextBox 34"/>
          <p:cNvSpPr txBox="1"/>
          <p:nvPr/>
        </p:nvSpPr>
        <p:spPr>
          <a:xfrm>
            <a:off x="5380035" y="7806723"/>
            <a:ext cx="1236663" cy="369332"/>
          </a:xfrm>
          <a:prstGeom prst="rect">
            <a:avLst/>
          </a:prstGeom>
          <a:noFill/>
        </p:spPr>
        <p:txBody>
          <a:bodyPr wrap="square" rtlCol="0">
            <a:spAutoFit/>
          </a:bodyPr>
          <a:lstStyle/>
          <a:p>
            <a:pPr algn="ctr"/>
            <a:r>
              <a:rPr lang="en-US" b="1" dirty="0">
                <a:solidFill>
                  <a:schemeClr val="accent5"/>
                </a:solidFill>
              </a:rPr>
              <a:t>Total Score</a:t>
            </a:r>
          </a:p>
        </p:txBody>
      </p:sp>
      <p:sp>
        <p:nvSpPr>
          <p:cNvPr id="36" name="Rectangle 35"/>
          <p:cNvSpPr/>
          <p:nvPr/>
        </p:nvSpPr>
        <p:spPr>
          <a:xfrm>
            <a:off x="149858" y="7029702"/>
            <a:ext cx="6558355" cy="676467"/>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The Global Innovation Index (GII) provides detailed metrics about the innovation performance of 131 countries and economies around the world. Its 80 indicators explore a broad vision of innovation, including political environment, education, infrastructure and business sophistication.</a:t>
            </a:r>
          </a:p>
        </p:txBody>
      </p:sp>
      <p:sp>
        <p:nvSpPr>
          <p:cNvPr id="37" name="Rectangle 36"/>
          <p:cNvSpPr/>
          <p:nvPr/>
        </p:nvSpPr>
        <p:spPr>
          <a:xfrm>
            <a:off x="137157" y="7735009"/>
            <a:ext cx="3215639" cy="487569"/>
          </a:xfrm>
          <a:prstGeom prst="rect">
            <a:avLst/>
          </a:prstGeom>
        </p:spPr>
        <p:txBody>
          <a:bodyPr wrap="square">
            <a:spAutoFit/>
          </a:bodyPr>
          <a:lstStyle/>
          <a:p>
            <a:pPr algn="just">
              <a:lnSpc>
                <a:spcPct val="107000"/>
              </a:lnSpc>
              <a:spcAft>
                <a:spcPts val="800"/>
              </a:spcAft>
            </a:pPr>
            <a:r>
              <a:rPr lang="en-US" sz="1200" dirty="0">
                <a:latin typeface="Calibri" panose="020F0502020204030204" pitchFamily="34" charset="0"/>
                <a:ea typeface="Calibri" panose="020F0502020204030204" pitchFamily="34" charset="0"/>
                <a:cs typeface="Arial" panose="020B0604020202020204" pitchFamily="34" charset="0"/>
              </a:rPr>
              <a:t>Egypt’s GII was at level of 24.23 in 2020, I</a:t>
            </a:r>
            <a:r>
              <a:rPr lang="en-GB" sz="1200" dirty="0">
                <a:latin typeface="Calibri" panose="020F0502020204030204" pitchFamily="34" charset="0"/>
                <a:ea typeface="Calibri" panose="020F0502020204030204" pitchFamily="34" charset="0"/>
                <a:cs typeface="Arial" panose="020B0604020202020204" pitchFamily="34" charset="0"/>
              </a:rPr>
              <a:t>t ranks 96 out of 131 countries.</a:t>
            </a:r>
          </a:p>
        </p:txBody>
      </p:sp>
      <p:pic>
        <p:nvPicPr>
          <p:cNvPr id="38" name="Picture 37"/>
          <p:cNvPicPr/>
          <p:nvPr/>
        </p:nvPicPr>
        <p:blipFill>
          <a:blip r:embed="rId2" cstate="print">
            <a:extLst>
              <a:ext uri="{28A0092B-C50C-407E-A947-70E740481C1C}">
                <a14:useLocalDpi xmlns:a14="http://schemas.microsoft.com/office/drawing/2010/main" val="0"/>
              </a:ext>
            </a:extLst>
          </a:blip>
          <a:stretch>
            <a:fillRect/>
          </a:stretch>
        </p:blipFill>
        <p:spPr>
          <a:xfrm>
            <a:off x="5336072" y="9306846"/>
            <a:ext cx="1434987" cy="520149"/>
          </a:xfrm>
          <a:prstGeom prst="rect">
            <a:avLst/>
          </a:prstGeom>
        </p:spPr>
      </p:pic>
      <p:pic>
        <p:nvPicPr>
          <p:cNvPr id="39" name="Picture 38" descr="https://lh6.googleusercontent.com/w7OZRBJMlcIubXs_phuRWqQhkEoprlWA_OhlUiP08wdHCXOWqIcTE0vQcH-X1Le3L9NN2mVQjdUW_ADjaDu-MyCweE10LkfvfmdacAGzjJ_njfz4-AJKFzAwSyU29B5oityZHSQ"/>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371589"/>
            <a:ext cx="2571750" cy="455406"/>
          </a:xfrm>
          <a:prstGeom prst="rect">
            <a:avLst/>
          </a:prstGeom>
          <a:noFill/>
          <a:ln>
            <a:noFill/>
          </a:ln>
        </p:spPr>
      </p:pic>
      <p:pic>
        <p:nvPicPr>
          <p:cNvPr id="40" name="Picture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8412" y="0"/>
            <a:ext cx="739588" cy="494179"/>
          </a:xfrm>
          <a:prstGeom prst="rect">
            <a:avLst/>
          </a:prstGeom>
        </p:spPr>
      </p:pic>
    </p:spTree>
    <p:extLst>
      <p:ext uri="{BB962C8B-B14F-4D97-AF65-F5344CB8AC3E}">
        <p14:creationId xmlns:p14="http://schemas.microsoft.com/office/powerpoint/2010/main" val="8151922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1800</TotalTime>
  <Words>6151</Words>
  <Application>Microsoft Office PowerPoint</Application>
  <PresentationFormat>A4 Paper (210x297 mm)</PresentationFormat>
  <Paragraphs>425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 Moussa</dc:creator>
  <cp:lastModifiedBy>Rasha Abdel Moneim</cp:lastModifiedBy>
  <cp:revision>248</cp:revision>
  <cp:lastPrinted>2021-03-09T12:45:58Z</cp:lastPrinted>
  <dcterms:created xsi:type="dcterms:W3CDTF">2021-03-07T13:16:14Z</dcterms:created>
  <dcterms:modified xsi:type="dcterms:W3CDTF">2021-04-25T08:57:50Z</dcterms:modified>
</cp:coreProperties>
</file>